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4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7" r:id="rId7"/>
  </p:sldMasterIdLst>
  <p:notesMasterIdLst>
    <p:notesMasterId r:id="rId41"/>
  </p:notesMasterIdLst>
  <p:handoutMasterIdLst>
    <p:handoutMasterId r:id="rId42"/>
  </p:handoutMasterIdLst>
  <p:sldIdLst>
    <p:sldId id="294" r:id="rId8"/>
    <p:sldId id="429" r:id="rId9"/>
    <p:sldId id="259" r:id="rId10"/>
    <p:sldId id="432" r:id="rId11"/>
    <p:sldId id="260" r:id="rId12"/>
    <p:sldId id="287" r:id="rId13"/>
    <p:sldId id="438" r:id="rId14"/>
    <p:sldId id="262" r:id="rId15"/>
    <p:sldId id="261" r:id="rId16"/>
    <p:sldId id="348" r:id="rId17"/>
    <p:sldId id="430" r:id="rId18"/>
    <p:sldId id="263" r:id="rId19"/>
    <p:sldId id="264" r:id="rId20"/>
    <p:sldId id="356" r:id="rId21"/>
    <p:sldId id="422" r:id="rId22"/>
    <p:sldId id="434" r:id="rId23"/>
    <p:sldId id="443" r:id="rId24"/>
    <p:sldId id="431" r:id="rId25"/>
    <p:sldId id="444" r:id="rId26"/>
    <p:sldId id="445" r:id="rId27"/>
    <p:sldId id="446" r:id="rId28"/>
    <p:sldId id="436" r:id="rId29"/>
    <p:sldId id="439" r:id="rId30"/>
    <p:sldId id="435" r:id="rId31"/>
    <p:sldId id="440" r:id="rId32"/>
    <p:sldId id="441" r:id="rId33"/>
    <p:sldId id="442" r:id="rId34"/>
    <p:sldId id="427" r:id="rId35"/>
    <p:sldId id="425" r:id="rId36"/>
    <p:sldId id="426" r:id="rId37"/>
    <p:sldId id="258" r:id="rId38"/>
    <p:sldId id="272" r:id="rId39"/>
    <p:sldId id="428" r:id="rId40"/>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60000"/>
    <a:srgbClr val="5ABADC"/>
    <a:srgbClr val="FFFFFF"/>
    <a:srgbClr val="D03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93" autoAdjust="0"/>
  </p:normalViewPr>
  <p:slideViewPr>
    <p:cSldViewPr snapToGrid="0" showGuides="1">
      <p:cViewPr varScale="1">
        <p:scale>
          <a:sx n="61" d="100"/>
          <a:sy n="61" d="100"/>
        </p:scale>
        <p:origin x="812"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278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C980A04E-E341-4A43-96BA-CF5F2D7B862B}" authorId="{00000000-0000-0000-0000-000000000000}" created="2025-04-21T17:59:12.501">
    <ac:deMkLst xmlns:ac="http://schemas.microsoft.com/office/drawing/2013/main/command">
      <pc:docMk xmlns:pc="http://schemas.microsoft.com/office/powerpoint/2013/main/command"/>
      <pc:sldMk xmlns:pc="http://schemas.microsoft.com/office/powerpoint/2013/main/command" cId="0" sldId="260"/>
      <ac:spMk id="266" creationId="{00000000-0000-0000-0000-000000000000}"/>
    </ac:deMkLst>
    <p188:txBody>
      <a:bodyPr/>
      <a:lstStyle/>
      <a:p>
        <a:r>
          <a:rPr lang="da-DK"/>
          <a:t>Emne:
fx; elevers manglende læselyst
Herunder;
- Elevers oplevelse af læsning i skolen
- Elevers oplevelse af læsning udenfor skolen
- Elever i udskoling/indskoling/mellemtrin oplever læsning forskelligt 
- Eksamenskrav =&gt; washback effekt på udskolingens danskundervisning 
- Debatten i medierne præger elever og forældres oplevelse af skolens litteraturundervisning
- Lærerens didaktiske tilgang til litteraturundervisningen i skolen
Problemstilling:
Fx; elever er ikke motiverede for at læse, da de finder litteraturundervisningen kedelig 
Problemformulering;
Fx; ”Hvordan kan, jeg som lærer, i en 8.klasse via en læserorienteret litteraturteoretisk tilgang skabe muligheder for at elevers læselyst øges? Og hvilke former for udfald kan et sådant danskdidaktisk fokus have for elevernes udbytte af litteratur-undervisningen?”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13F6AEEE-E778-402E-8B8F-9A98AED26EB8}" type="datetimeFigureOut">
              <a:rPr lang="en-GB" smtClean="0"/>
              <a:t>21/04/2025</a:t>
            </a:fld>
            <a:endParaRPr lang="en-GB"/>
          </a:p>
        </p:txBody>
      </p:sp>
      <p:sp>
        <p:nvSpPr>
          <p:cNvPr id="9" name="Header Placeholder 8"/>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386E511-D742-4EFE-90B5-C9FC42762E0F}" type="datetimeFigureOut">
              <a:rPr lang="en-GB" smtClean="0"/>
              <a:t>20/04/2025</a:t>
            </a:fld>
            <a:endParaRPr lang="en-GB"/>
          </a:p>
        </p:txBody>
      </p:sp>
      <p:sp>
        <p:nvSpPr>
          <p:cNvPr id="10" name="Slide Number Placeholder 9"/>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16CFAD1-D197-4A88-B173-A6412E995EE5}" type="slidenum">
              <a:rPr lang="en-GB" smtClean="0"/>
              <a:t>‹nr.›</a:t>
            </a:fld>
            <a:endParaRPr lang="en-GB"/>
          </a:p>
        </p:txBody>
      </p:sp>
      <p:sp>
        <p:nvSpPr>
          <p:cNvPr id="11" name="Footer Placeholder 10"/>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12" name="Slide Image Placeholder 11"/>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d9b915032f_0_7: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2d9b915032f_0_7: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3</a:t>
            </a:fld>
            <a:endParaRPr/>
          </a:p>
        </p:txBody>
      </p:sp>
      <p:sp>
        <p:nvSpPr>
          <p:cNvPr id="253" name="Google Shape;253;g2d9b915032f_0_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9b915032f_0_161: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2d9b915032f_0_161: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26</a:t>
            </a:fld>
            <a:endParaRPr/>
          </a:p>
        </p:txBody>
      </p:sp>
      <p:sp>
        <p:nvSpPr>
          <p:cNvPr id="313" name="Google Shape;313;g2d9b915032f_0_16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d9b915032f_0_168: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d9b915032f_0_168: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27</a:t>
            </a:fld>
            <a:endParaRPr/>
          </a:p>
        </p:txBody>
      </p:sp>
      <p:sp>
        <p:nvSpPr>
          <p:cNvPr id="321" name="Google Shape;321;g2d9b915032f_0_16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9b915032f_0_0: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d9b915032f_0_0: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32</a:t>
            </a:fld>
            <a:endParaRPr/>
          </a:p>
        </p:txBody>
      </p:sp>
      <p:sp>
        <p:nvSpPr>
          <p:cNvPr id="363" name="Google Shape;363;g2d9b915032f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9b915032f_0_107: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2d9b915032f_0_107: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5</a:t>
            </a:fld>
            <a:endParaRPr/>
          </a:p>
        </p:txBody>
      </p:sp>
      <p:sp>
        <p:nvSpPr>
          <p:cNvPr id="263" name="Google Shape;263;g2d9b915032f_0_10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0879" y="4784070"/>
            <a:ext cx="5447030" cy="3914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80879" y="4784070"/>
            <a:ext cx="5447030" cy="3914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9b915032f_0_124: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2d9b915032f_0_124: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9</a:t>
            </a:fld>
            <a:endParaRPr/>
          </a:p>
        </p:txBody>
      </p:sp>
      <p:sp>
        <p:nvSpPr>
          <p:cNvPr id="271" name="Google Shape;271;g2d9b915032f_0_12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e0f45b5ef_0_39:notes"/>
          <p:cNvSpPr txBox="1">
            <a:spLocks noGrp="1"/>
          </p:cNvSpPr>
          <p:nvPr>
            <p:ph type="body" idx="1"/>
          </p:nvPr>
        </p:nvSpPr>
        <p:spPr>
          <a:xfrm>
            <a:off x="680879" y="4784070"/>
            <a:ext cx="5447030" cy="3914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7e0f45b5ef_0_39: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12</a:t>
            </a:fld>
            <a:endParaRPr/>
          </a:p>
        </p:txBody>
      </p:sp>
      <p:sp>
        <p:nvSpPr>
          <p:cNvPr id="273" name="Google Shape;273;g7e0f45b5ef_0_3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0f45b5ef_0_9:notes"/>
          <p:cNvSpPr txBox="1">
            <a:spLocks noGrp="1"/>
          </p:cNvSpPr>
          <p:nvPr>
            <p:ph type="body" idx="1"/>
          </p:nvPr>
        </p:nvSpPr>
        <p:spPr>
          <a:xfrm>
            <a:off x="680879" y="4784070"/>
            <a:ext cx="5447030" cy="3914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7e0f45b5ef_0_9: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13</a:t>
            </a:fld>
            <a:endParaRPr/>
          </a:p>
        </p:txBody>
      </p:sp>
      <p:sp>
        <p:nvSpPr>
          <p:cNvPr id="282" name="Google Shape;282;g7e0f45b5ef_0_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d9b915032f_0_138: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2d9b915032f_0_138: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23</a:t>
            </a:fld>
            <a:endParaRPr/>
          </a:p>
        </p:txBody>
      </p:sp>
      <p:sp>
        <p:nvSpPr>
          <p:cNvPr id="295" name="Google Shape;295;g2d9b915032f_0_13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69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d9b915032f_0_154: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2d9b915032f_0_154: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25</a:t>
            </a:fld>
            <a:endParaRPr/>
          </a:p>
        </p:txBody>
      </p:sp>
      <p:sp>
        <p:nvSpPr>
          <p:cNvPr id="305" name="Google Shape;305;g2d9b915032f_0_15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A)">
    <p:bg>
      <p:bgPr>
        <a:solidFill>
          <a:schemeClr val="bg1"/>
        </a:solidFill>
        <a:effectLst/>
      </p:bgPr>
    </p:bg>
    <p:spTree>
      <p:nvGrpSpPr>
        <p:cNvPr id="1" name=""/>
        <p:cNvGrpSpPr/>
        <p:nvPr/>
      </p:nvGrpSpPr>
      <p:grpSpPr>
        <a:xfrm>
          <a:off x="0" y="0"/>
          <a:ext cx="0" cy="0"/>
          <a:chOff x="0" y="0"/>
          <a:chExt cx="0" cy="0"/>
        </a:xfrm>
      </p:grpSpPr>
      <p:sp>
        <p:nvSpPr>
          <p:cNvPr id="13" name="Rød baggrund"/>
          <p:cNvSpPr/>
          <p:nvPr userDrawn="1"/>
        </p:nvSpPr>
        <p:spPr>
          <a:xfrm>
            <a:off x="2699"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756878" y="624469"/>
            <a:ext cx="7227922" cy="1973766"/>
          </a:xfrm>
        </p:spPr>
        <p:txBody>
          <a:bodyPr anchor="b"/>
          <a:lstStyle>
            <a:lvl1pPr algn="l">
              <a:defRPr sz="48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755999" y="2810109"/>
            <a:ext cx="7228801" cy="1092819"/>
          </a:xfrm>
        </p:spPr>
        <p:txBody>
          <a:bodyPr/>
          <a:lstStyle>
            <a:lvl1pPr marL="0" indent="0" algn="l">
              <a:spcBef>
                <a:spcPts val="0"/>
              </a:spcBef>
              <a:buFont typeface="Arial" panose="020B0604020202020204" pitchFamily="34" charset="0"/>
              <a:buChar char="​"/>
              <a:defRPr sz="24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9" name="Text Placeholder 3"/>
          <p:cNvSpPr>
            <a:spLocks noGrp="1"/>
          </p:cNvSpPr>
          <p:nvPr>
            <p:ph type="body" sz="quarter" idx="15" hasCustomPrompt="1"/>
          </p:nvPr>
        </p:nvSpPr>
        <p:spPr>
          <a:xfrm>
            <a:off x="755650" y="5510785"/>
            <a:ext cx="4563482" cy="391432"/>
          </a:xfrm>
        </p:spPr>
        <p:txBody>
          <a:bodyPr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2" name="Picture Placeholder 4"/>
          <p:cNvSpPr>
            <a:spLocks noGrp="1"/>
          </p:cNvSpPr>
          <p:nvPr>
            <p:ph type="pic" sz="quarter" idx="13" hasCustomPrompt="1"/>
          </p:nvPr>
        </p:nvSpPr>
        <p:spPr>
          <a:xfrm>
            <a:off x="5535483" y="5539239"/>
            <a:ext cx="2448000" cy="1324800"/>
          </a:xfrm>
          <a:custGeom>
            <a:avLst/>
            <a:gdLst>
              <a:gd name="connsiteX0" fmla="*/ 323860 w 2448000"/>
              <a:gd name="connsiteY0" fmla="*/ 0 h 1324800"/>
              <a:gd name="connsiteX1" fmla="*/ 328009 w 2448000"/>
              <a:gd name="connsiteY1" fmla="*/ 0 h 1324800"/>
              <a:gd name="connsiteX2" fmla="*/ 357050 w 2448000"/>
              <a:gd name="connsiteY2" fmla="*/ 0 h 1324800"/>
              <a:gd name="connsiteX3" fmla="*/ 388684 w 2448000"/>
              <a:gd name="connsiteY3" fmla="*/ 0 h 1324800"/>
              <a:gd name="connsiteX4" fmla="*/ 435875 w 2448000"/>
              <a:gd name="connsiteY4" fmla="*/ 0 h 1324800"/>
              <a:gd name="connsiteX5" fmla="*/ 501736 w 2448000"/>
              <a:gd name="connsiteY5" fmla="*/ 0 h 1324800"/>
              <a:gd name="connsiteX6" fmla="*/ 589378 w 2448000"/>
              <a:gd name="connsiteY6" fmla="*/ 0 h 1324800"/>
              <a:gd name="connsiteX7" fmla="*/ 701912 w 2448000"/>
              <a:gd name="connsiteY7" fmla="*/ 0 h 1324800"/>
              <a:gd name="connsiteX8" fmla="*/ 842449 w 2448000"/>
              <a:gd name="connsiteY8" fmla="*/ 0 h 1324800"/>
              <a:gd name="connsiteX9" fmla="*/ 1014102 w 2448000"/>
              <a:gd name="connsiteY9" fmla="*/ 0 h 1324800"/>
              <a:gd name="connsiteX10" fmla="*/ 1219982 w 2448000"/>
              <a:gd name="connsiteY10" fmla="*/ 0 h 1324800"/>
              <a:gd name="connsiteX11" fmla="*/ 1463200 w 2448000"/>
              <a:gd name="connsiteY11" fmla="*/ 0 h 1324800"/>
              <a:gd name="connsiteX12" fmla="*/ 1746868 w 2448000"/>
              <a:gd name="connsiteY12" fmla="*/ 0 h 1324800"/>
              <a:gd name="connsiteX13" fmla="*/ 2074098 w 2448000"/>
              <a:gd name="connsiteY13" fmla="*/ 0 h 1324800"/>
              <a:gd name="connsiteX14" fmla="*/ 2448000 w 2448000"/>
              <a:gd name="connsiteY14" fmla="*/ 0 h 1324800"/>
              <a:gd name="connsiteX15" fmla="*/ 2448000 w 2448000"/>
              <a:gd name="connsiteY15" fmla="*/ 2591 h 1324800"/>
              <a:gd name="connsiteX16" fmla="*/ 2448000 w 2448000"/>
              <a:gd name="connsiteY16" fmla="*/ 8743 h 1324800"/>
              <a:gd name="connsiteX17" fmla="*/ 2448000 w 2448000"/>
              <a:gd name="connsiteY17" fmla="*/ 20725 h 1324800"/>
              <a:gd name="connsiteX18" fmla="*/ 2448000 w 2448000"/>
              <a:gd name="connsiteY18" fmla="*/ 40478 h 1324800"/>
              <a:gd name="connsiteX19" fmla="*/ 2448000 w 2448000"/>
              <a:gd name="connsiteY19" fmla="*/ 69946 h 1324800"/>
              <a:gd name="connsiteX20" fmla="*/ 2448000 w 2448000"/>
              <a:gd name="connsiteY20" fmla="*/ 111072 h 1324800"/>
              <a:gd name="connsiteX21" fmla="*/ 2448000 w 2448000"/>
              <a:gd name="connsiteY21" fmla="*/ 165799 h 1324800"/>
              <a:gd name="connsiteX22" fmla="*/ 2448000 w 2448000"/>
              <a:gd name="connsiteY22" fmla="*/ 236069 h 1324800"/>
              <a:gd name="connsiteX23" fmla="*/ 2448000 w 2448000"/>
              <a:gd name="connsiteY23" fmla="*/ 323825 h 1324800"/>
              <a:gd name="connsiteX24" fmla="*/ 2448000 w 2448000"/>
              <a:gd name="connsiteY24" fmla="*/ 431011 h 1324800"/>
              <a:gd name="connsiteX25" fmla="*/ 2448000 w 2448000"/>
              <a:gd name="connsiteY25" fmla="*/ 559570 h 1324800"/>
              <a:gd name="connsiteX26" fmla="*/ 2448000 w 2448000"/>
              <a:gd name="connsiteY26" fmla="*/ 711444 h 1324800"/>
              <a:gd name="connsiteX27" fmla="*/ 2448000 w 2448000"/>
              <a:gd name="connsiteY27" fmla="*/ 888576 h 1324800"/>
              <a:gd name="connsiteX28" fmla="*/ 2448000 w 2448000"/>
              <a:gd name="connsiteY28" fmla="*/ 1092909 h 1324800"/>
              <a:gd name="connsiteX29" fmla="*/ 2448000 w 2448000"/>
              <a:gd name="connsiteY29" fmla="*/ 1205884 h 1324800"/>
              <a:gd name="connsiteX30" fmla="*/ 2448000 w 2448000"/>
              <a:gd name="connsiteY30" fmla="*/ 1324800 h 1324800"/>
              <a:gd name="connsiteX31" fmla="*/ 0 w 2448000"/>
              <a:gd name="connsiteY31" fmla="*/ 1324800 h 1324800"/>
              <a:gd name="connsiteX32" fmla="*/ 0 w 2448000"/>
              <a:gd name="connsiteY32" fmla="*/ 1324438 h 1324800"/>
              <a:gd name="connsiteX33" fmla="*/ 0 w 2448000"/>
              <a:gd name="connsiteY33" fmla="*/ 1310794 h 1324800"/>
              <a:gd name="connsiteX34" fmla="*/ 0 w 2448000"/>
              <a:gd name="connsiteY34" fmla="*/ 1295931 h 1324800"/>
              <a:gd name="connsiteX35" fmla="*/ 0 w 2448000"/>
              <a:gd name="connsiteY35" fmla="*/ 1273759 h 1324800"/>
              <a:gd name="connsiteX36" fmla="*/ 0 w 2448000"/>
              <a:gd name="connsiteY36" fmla="*/ 1242816 h 1324800"/>
              <a:gd name="connsiteX37" fmla="*/ 0 w 2448000"/>
              <a:gd name="connsiteY37" fmla="*/ 1201640 h 1324800"/>
              <a:gd name="connsiteX38" fmla="*/ 0 w 2448000"/>
              <a:gd name="connsiteY38" fmla="*/ 1148768 h 1324800"/>
              <a:gd name="connsiteX39" fmla="*/ 0 w 2448000"/>
              <a:gd name="connsiteY39" fmla="*/ 1082740 h 1324800"/>
              <a:gd name="connsiteX40" fmla="*/ 0 w 2448000"/>
              <a:gd name="connsiteY40" fmla="*/ 1002093 h 1324800"/>
              <a:gd name="connsiteX41" fmla="*/ 0 w 2448000"/>
              <a:gd name="connsiteY41" fmla="*/ 905365 h 1324800"/>
              <a:gd name="connsiteX42" fmla="*/ 0 w 2448000"/>
              <a:gd name="connsiteY42" fmla="*/ 791094 h 1324800"/>
              <a:gd name="connsiteX43" fmla="*/ 0 w 2448000"/>
              <a:gd name="connsiteY43" fmla="*/ 657819 h 1324800"/>
              <a:gd name="connsiteX44" fmla="*/ 0 w 2448000"/>
              <a:gd name="connsiteY44" fmla="*/ 504078 h 1324800"/>
              <a:gd name="connsiteX45" fmla="*/ 0 w 2448000"/>
              <a:gd name="connsiteY45" fmla="*/ 328408 h 1324800"/>
              <a:gd name="connsiteX46" fmla="*/ 323860 w 2448000"/>
              <a:gd name="connsiteY46" fmla="*/ 0 h 13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8000" h="1324800">
                <a:moveTo>
                  <a:pt x="323860" y="0"/>
                </a:moveTo>
                <a:lnTo>
                  <a:pt x="328009" y="0"/>
                </a:lnTo>
                <a:lnTo>
                  <a:pt x="357050" y="0"/>
                </a:lnTo>
                <a:lnTo>
                  <a:pt x="388684" y="0"/>
                </a:lnTo>
                <a:lnTo>
                  <a:pt x="435875" y="0"/>
                </a:lnTo>
                <a:lnTo>
                  <a:pt x="501736" y="0"/>
                </a:lnTo>
                <a:lnTo>
                  <a:pt x="589378" y="0"/>
                </a:lnTo>
                <a:lnTo>
                  <a:pt x="701912" y="0"/>
                </a:lnTo>
                <a:lnTo>
                  <a:pt x="842449" y="0"/>
                </a:lnTo>
                <a:lnTo>
                  <a:pt x="1014102" y="0"/>
                </a:lnTo>
                <a:lnTo>
                  <a:pt x="1219982" y="0"/>
                </a:lnTo>
                <a:lnTo>
                  <a:pt x="1463200" y="0"/>
                </a:lnTo>
                <a:lnTo>
                  <a:pt x="1746868" y="0"/>
                </a:lnTo>
                <a:lnTo>
                  <a:pt x="2074098" y="0"/>
                </a:lnTo>
                <a:lnTo>
                  <a:pt x="2448000" y="0"/>
                </a:lnTo>
                <a:lnTo>
                  <a:pt x="2448000" y="2591"/>
                </a:lnTo>
                <a:lnTo>
                  <a:pt x="2448000" y="8743"/>
                </a:lnTo>
                <a:lnTo>
                  <a:pt x="2448000" y="20725"/>
                </a:lnTo>
                <a:lnTo>
                  <a:pt x="2448000" y="40478"/>
                </a:lnTo>
                <a:lnTo>
                  <a:pt x="2448000" y="69946"/>
                </a:lnTo>
                <a:lnTo>
                  <a:pt x="2448000" y="111072"/>
                </a:lnTo>
                <a:lnTo>
                  <a:pt x="2448000" y="165799"/>
                </a:lnTo>
                <a:lnTo>
                  <a:pt x="2448000" y="236069"/>
                </a:lnTo>
                <a:lnTo>
                  <a:pt x="2448000" y="323825"/>
                </a:lnTo>
                <a:lnTo>
                  <a:pt x="2448000" y="431011"/>
                </a:lnTo>
                <a:lnTo>
                  <a:pt x="2448000" y="559570"/>
                </a:lnTo>
                <a:lnTo>
                  <a:pt x="2448000" y="711444"/>
                </a:lnTo>
                <a:lnTo>
                  <a:pt x="2448000" y="888576"/>
                </a:lnTo>
                <a:lnTo>
                  <a:pt x="2448000" y="1092909"/>
                </a:lnTo>
                <a:lnTo>
                  <a:pt x="2448000" y="1205884"/>
                </a:lnTo>
                <a:lnTo>
                  <a:pt x="2448000" y="1324800"/>
                </a:lnTo>
                <a:lnTo>
                  <a:pt x="0" y="1324800"/>
                </a:lnTo>
                <a:lnTo>
                  <a:pt x="0" y="1324438"/>
                </a:lnTo>
                <a:lnTo>
                  <a:pt x="0" y="1310794"/>
                </a:lnTo>
                <a:lnTo>
                  <a:pt x="0" y="1295931"/>
                </a:lnTo>
                <a:lnTo>
                  <a:pt x="0" y="1273759"/>
                </a:lnTo>
                <a:lnTo>
                  <a:pt x="0" y="1242816"/>
                </a:lnTo>
                <a:lnTo>
                  <a:pt x="0" y="1201640"/>
                </a:lnTo>
                <a:lnTo>
                  <a:pt x="0" y="1148768"/>
                </a:lnTo>
                <a:lnTo>
                  <a:pt x="0" y="1082740"/>
                </a:lnTo>
                <a:lnTo>
                  <a:pt x="0" y="1002093"/>
                </a:lnTo>
                <a:lnTo>
                  <a:pt x="0" y="905365"/>
                </a:lnTo>
                <a:lnTo>
                  <a:pt x="0" y="791094"/>
                </a:lnTo>
                <a:lnTo>
                  <a:pt x="0" y="657819"/>
                </a:lnTo>
                <a:lnTo>
                  <a:pt x="0" y="504078"/>
                </a:lnTo>
                <a:lnTo>
                  <a:pt x="0" y="328408"/>
                </a:lnTo>
                <a:cubicBezTo>
                  <a:pt x="127004" y="200871"/>
                  <a:pt x="196856" y="127537"/>
                  <a:pt x="323860" y="0"/>
                </a:cubicBezTo>
                <a:close/>
              </a:path>
            </a:pathLst>
          </a:custGeom>
          <a:noFill/>
          <a:ln>
            <a:noFill/>
          </a:ln>
        </p:spPr>
        <p:txBody>
          <a:bodyPr wrap="square" tIns="0" bIns="36000" anchor="b" anchorCtr="0">
            <a:noAutofit/>
          </a:bodyPr>
          <a:lstStyle>
            <a:lvl1pPr marL="0" indent="0" algn="ctr">
              <a:buFontTx/>
              <a:buNone/>
              <a:defRPr sz="1400">
                <a:solidFill>
                  <a:schemeClr val="bg2"/>
                </a:solidFill>
              </a:defRPr>
            </a:lvl1pPr>
          </a:lstStyle>
          <a:p>
            <a:r>
              <a:rPr lang="da-DK" noProof="0" dirty="0"/>
              <a:t>Klik på denne pladsholder og indsæt billede via Skyfish</a:t>
            </a:r>
          </a:p>
        </p:txBody>
      </p:sp>
      <p:sp>
        <p:nvSpPr>
          <p:cNvPr id="16" name="Picture Placeholder 5"/>
          <p:cNvSpPr>
            <a:spLocks noGrp="1"/>
          </p:cNvSpPr>
          <p:nvPr>
            <p:ph type="pic" sz="quarter" idx="14" hasCustomPrompt="1"/>
          </p:nvPr>
        </p:nvSpPr>
        <p:spPr>
          <a:xfrm>
            <a:off x="8199472" y="2872800"/>
            <a:ext cx="2448000" cy="2448000"/>
          </a:xfrm>
          <a:noFill/>
          <a:ln>
            <a:noFill/>
          </a:ln>
        </p:spPr>
        <p:txBody>
          <a:bodyPr tIns="180000" anchor="t" anchorCtr="0"/>
          <a:lstStyle>
            <a:lvl1pPr marL="0" indent="0" algn="ctr">
              <a:buNone/>
              <a:defRPr sz="1600">
                <a:solidFill>
                  <a:schemeClr val="bg2"/>
                </a:solidFill>
              </a:defRPr>
            </a:lvl1pPr>
          </a:lstStyle>
          <a:p>
            <a:r>
              <a:rPr lang="da-DK" noProof="0" dirty="0"/>
              <a:t>Klik på denne pladsholder og indsæt billede via Skyfish</a:t>
            </a:r>
          </a:p>
        </p:txBody>
      </p:sp>
      <p:sp>
        <p:nvSpPr>
          <p:cNvPr id="27" name="Bogstav A"/>
          <p:cNvSpPr/>
          <p:nvPr userDrawn="1"/>
        </p:nvSpPr>
        <p:spPr>
          <a:xfrm>
            <a:off x="10868302" y="2872800"/>
            <a:ext cx="1323997" cy="2448000"/>
          </a:xfrm>
          <a:custGeom>
            <a:avLst/>
            <a:gdLst>
              <a:gd name="connsiteX0" fmla="*/ 327817 w 1323997"/>
              <a:gd name="connsiteY0" fmla="*/ 0 h 2448000"/>
              <a:gd name="connsiteX1" fmla="*/ 329762 w 1323997"/>
              <a:gd name="connsiteY1" fmla="*/ 0 h 2448000"/>
              <a:gd name="connsiteX2" fmla="*/ 343382 w 1323997"/>
              <a:gd name="connsiteY2" fmla="*/ 0 h 2448000"/>
              <a:gd name="connsiteX3" fmla="*/ 358218 w 1323997"/>
              <a:gd name="connsiteY3" fmla="*/ 0 h 2448000"/>
              <a:gd name="connsiteX4" fmla="*/ 380350 w 1323997"/>
              <a:gd name="connsiteY4" fmla="*/ 0 h 2448000"/>
              <a:gd name="connsiteX5" fmla="*/ 411237 w 1323997"/>
              <a:gd name="connsiteY5" fmla="*/ 0 h 2448000"/>
              <a:gd name="connsiteX6" fmla="*/ 452339 w 1323997"/>
              <a:gd name="connsiteY6" fmla="*/ 0 h 2448000"/>
              <a:gd name="connsiteX7" fmla="*/ 505115 w 1323997"/>
              <a:gd name="connsiteY7" fmla="*/ 0 h 2448000"/>
              <a:gd name="connsiteX8" fmla="*/ 571025 w 1323997"/>
              <a:gd name="connsiteY8" fmla="*/ 0 h 2448000"/>
              <a:gd name="connsiteX9" fmla="*/ 651527 w 1323997"/>
              <a:gd name="connsiteY9" fmla="*/ 0 h 2448000"/>
              <a:gd name="connsiteX10" fmla="*/ 748080 w 1323997"/>
              <a:gd name="connsiteY10" fmla="*/ 0 h 2448000"/>
              <a:gd name="connsiteX11" fmla="*/ 862145 w 1323997"/>
              <a:gd name="connsiteY11" fmla="*/ 0 h 2448000"/>
              <a:gd name="connsiteX12" fmla="*/ 995180 w 1323997"/>
              <a:gd name="connsiteY12" fmla="*/ 0 h 2448000"/>
              <a:gd name="connsiteX13" fmla="*/ 1148644 w 1323997"/>
              <a:gd name="connsiteY13" fmla="*/ 0 h 2448000"/>
              <a:gd name="connsiteX14" fmla="*/ 1323997 w 1323997"/>
              <a:gd name="connsiteY14" fmla="*/ 0 h 2448000"/>
              <a:gd name="connsiteX15" fmla="*/ 1323997 w 1323997"/>
              <a:gd name="connsiteY15" fmla="*/ 612794 h 2448000"/>
              <a:gd name="connsiteX16" fmla="*/ 900700 w 1323997"/>
              <a:gd name="connsiteY16" fmla="*/ 612794 h 2448000"/>
              <a:gd name="connsiteX17" fmla="*/ 900700 w 1323997"/>
              <a:gd name="connsiteY17" fmla="*/ 1225588 h 2448000"/>
              <a:gd name="connsiteX18" fmla="*/ 1323997 w 1323997"/>
              <a:gd name="connsiteY18" fmla="*/ 1225588 h 2448000"/>
              <a:gd name="connsiteX19" fmla="*/ 1323997 w 1323997"/>
              <a:gd name="connsiteY19" fmla="*/ 1835206 h 2448000"/>
              <a:gd name="connsiteX20" fmla="*/ 900700 w 1323997"/>
              <a:gd name="connsiteY20" fmla="*/ 1835206 h 2448000"/>
              <a:gd name="connsiteX21" fmla="*/ 900700 w 1323997"/>
              <a:gd name="connsiteY21" fmla="*/ 2448000 h 2448000"/>
              <a:gd name="connsiteX22" fmla="*/ 898941 w 1323997"/>
              <a:gd name="connsiteY22" fmla="*/ 2448000 h 2448000"/>
              <a:gd name="connsiteX23" fmla="*/ 886627 w 1323997"/>
              <a:gd name="connsiteY23" fmla="*/ 2448000 h 2448000"/>
              <a:gd name="connsiteX24" fmla="*/ 873213 w 1323997"/>
              <a:gd name="connsiteY24" fmla="*/ 2448000 h 2448000"/>
              <a:gd name="connsiteX25" fmla="*/ 853202 w 1323997"/>
              <a:gd name="connsiteY25" fmla="*/ 2448000 h 2448000"/>
              <a:gd name="connsiteX26" fmla="*/ 825275 w 1323997"/>
              <a:gd name="connsiteY26" fmla="*/ 2448000 h 2448000"/>
              <a:gd name="connsiteX27" fmla="*/ 788113 w 1323997"/>
              <a:gd name="connsiteY27" fmla="*/ 2448000 h 2448000"/>
              <a:gd name="connsiteX28" fmla="*/ 740395 w 1323997"/>
              <a:gd name="connsiteY28" fmla="*/ 2448000 h 2448000"/>
              <a:gd name="connsiteX29" fmla="*/ 680803 w 1323997"/>
              <a:gd name="connsiteY29" fmla="*/ 2448000 h 2448000"/>
              <a:gd name="connsiteX30" fmla="*/ 608017 w 1323997"/>
              <a:gd name="connsiteY30" fmla="*/ 2448000 h 2448000"/>
              <a:gd name="connsiteX31" fmla="*/ 520717 w 1323997"/>
              <a:gd name="connsiteY31" fmla="*/ 2448000 h 2448000"/>
              <a:gd name="connsiteX32" fmla="*/ 417586 w 1323997"/>
              <a:gd name="connsiteY32" fmla="*/ 2448000 h 2448000"/>
              <a:gd name="connsiteX33" fmla="*/ 297302 w 1323997"/>
              <a:gd name="connsiteY33" fmla="*/ 2448000 h 2448000"/>
              <a:gd name="connsiteX34" fmla="*/ 158546 w 1323997"/>
              <a:gd name="connsiteY34" fmla="*/ 2448000 h 2448000"/>
              <a:gd name="connsiteX35" fmla="*/ 0 w 1323997"/>
              <a:gd name="connsiteY35" fmla="*/ 2448000 h 2448000"/>
              <a:gd name="connsiteX36" fmla="*/ 0 w 1323997"/>
              <a:gd name="connsiteY36" fmla="*/ 2443857 h 2448000"/>
              <a:gd name="connsiteX37" fmla="*/ 0 w 1323997"/>
              <a:gd name="connsiteY37" fmla="*/ 2414860 h 2448000"/>
              <a:gd name="connsiteX38" fmla="*/ 0 w 1323997"/>
              <a:gd name="connsiteY38" fmla="*/ 2383273 h 2448000"/>
              <a:gd name="connsiteX39" fmla="*/ 0 w 1323997"/>
              <a:gd name="connsiteY39" fmla="*/ 2336152 h 2448000"/>
              <a:gd name="connsiteX40" fmla="*/ 0 w 1323997"/>
              <a:gd name="connsiteY40" fmla="*/ 2270390 h 2448000"/>
              <a:gd name="connsiteX41" fmla="*/ 0 w 1323997"/>
              <a:gd name="connsiteY41" fmla="*/ 2182879 h 2448000"/>
              <a:gd name="connsiteX42" fmla="*/ 0 w 1323997"/>
              <a:gd name="connsiteY42" fmla="*/ 2070514 h 2448000"/>
              <a:gd name="connsiteX43" fmla="*/ 0 w 1323997"/>
              <a:gd name="connsiteY43" fmla="*/ 1930186 h 2448000"/>
              <a:gd name="connsiteX44" fmla="*/ 0 w 1323997"/>
              <a:gd name="connsiteY44" fmla="*/ 1758790 h 2448000"/>
              <a:gd name="connsiteX45" fmla="*/ 0 w 1323997"/>
              <a:gd name="connsiteY45" fmla="*/ 1553218 h 2448000"/>
              <a:gd name="connsiteX46" fmla="*/ 0 w 1323997"/>
              <a:gd name="connsiteY46" fmla="*/ 1310363 h 2448000"/>
              <a:gd name="connsiteX47" fmla="*/ 0 w 1323997"/>
              <a:gd name="connsiteY47" fmla="*/ 1027119 h 2448000"/>
              <a:gd name="connsiteX48" fmla="*/ 0 w 1323997"/>
              <a:gd name="connsiteY48" fmla="*/ 700379 h 2448000"/>
              <a:gd name="connsiteX49" fmla="*/ 0 w 1323997"/>
              <a:gd name="connsiteY49" fmla="*/ 327035 h 2448000"/>
              <a:gd name="connsiteX50" fmla="*/ 327817 w 1323997"/>
              <a:gd name="connsiteY50" fmla="*/ 0 h 24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23997" h="2448000">
                <a:moveTo>
                  <a:pt x="327817" y="0"/>
                </a:moveTo>
                <a:lnTo>
                  <a:pt x="329762" y="0"/>
                </a:lnTo>
                <a:lnTo>
                  <a:pt x="343382" y="0"/>
                </a:lnTo>
                <a:lnTo>
                  <a:pt x="358218" y="0"/>
                </a:lnTo>
                <a:lnTo>
                  <a:pt x="380350" y="0"/>
                </a:lnTo>
                <a:lnTo>
                  <a:pt x="411237" y="0"/>
                </a:lnTo>
                <a:lnTo>
                  <a:pt x="452339" y="0"/>
                </a:lnTo>
                <a:lnTo>
                  <a:pt x="505115" y="0"/>
                </a:lnTo>
                <a:lnTo>
                  <a:pt x="571025" y="0"/>
                </a:lnTo>
                <a:lnTo>
                  <a:pt x="651527" y="0"/>
                </a:lnTo>
                <a:lnTo>
                  <a:pt x="748080" y="0"/>
                </a:lnTo>
                <a:lnTo>
                  <a:pt x="862145" y="0"/>
                </a:lnTo>
                <a:lnTo>
                  <a:pt x="995180" y="0"/>
                </a:lnTo>
                <a:lnTo>
                  <a:pt x="1148644" y="0"/>
                </a:lnTo>
                <a:lnTo>
                  <a:pt x="1323997" y="0"/>
                </a:lnTo>
                <a:cubicBezTo>
                  <a:pt x="1323997" y="0"/>
                  <a:pt x="1323997" y="0"/>
                  <a:pt x="1323997" y="612794"/>
                </a:cubicBezTo>
                <a:cubicBezTo>
                  <a:pt x="1323997" y="612794"/>
                  <a:pt x="1323997" y="612794"/>
                  <a:pt x="900700" y="612794"/>
                </a:cubicBezTo>
                <a:cubicBezTo>
                  <a:pt x="900700" y="612794"/>
                  <a:pt x="900700" y="612794"/>
                  <a:pt x="900700" y="1225588"/>
                </a:cubicBezTo>
                <a:lnTo>
                  <a:pt x="1323997" y="1225588"/>
                </a:lnTo>
                <a:cubicBezTo>
                  <a:pt x="1323997" y="1225588"/>
                  <a:pt x="1323997" y="1225588"/>
                  <a:pt x="1323997" y="1835206"/>
                </a:cubicBezTo>
                <a:cubicBezTo>
                  <a:pt x="1323997" y="1835206"/>
                  <a:pt x="1323997" y="1835206"/>
                  <a:pt x="900700" y="1835206"/>
                </a:cubicBezTo>
                <a:cubicBezTo>
                  <a:pt x="900700" y="1835206"/>
                  <a:pt x="900700" y="1835206"/>
                  <a:pt x="900700" y="2448000"/>
                </a:cubicBezTo>
                <a:lnTo>
                  <a:pt x="898941" y="2448000"/>
                </a:lnTo>
                <a:lnTo>
                  <a:pt x="886627" y="2448000"/>
                </a:lnTo>
                <a:lnTo>
                  <a:pt x="873213" y="2448000"/>
                </a:lnTo>
                <a:lnTo>
                  <a:pt x="853202" y="2448000"/>
                </a:lnTo>
                <a:lnTo>
                  <a:pt x="825275" y="2448000"/>
                </a:lnTo>
                <a:lnTo>
                  <a:pt x="788113" y="2448000"/>
                </a:lnTo>
                <a:lnTo>
                  <a:pt x="740395" y="2448000"/>
                </a:lnTo>
                <a:lnTo>
                  <a:pt x="680803" y="2448000"/>
                </a:lnTo>
                <a:lnTo>
                  <a:pt x="608017" y="2448000"/>
                </a:lnTo>
                <a:lnTo>
                  <a:pt x="520717" y="2448000"/>
                </a:lnTo>
                <a:lnTo>
                  <a:pt x="417586" y="2448000"/>
                </a:lnTo>
                <a:lnTo>
                  <a:pt x="297302" y="2448000"/>
                </a:lnTo>
                <a:lnTo>
                  <a:pt x="158546" y="2448000"/>
                </a:lnTo>
                <a:lnTo>
                  <a:pt x="0" y="2448000"/>
                </a:lnTo>
                <a:lnTo>
                  <a:pt x="0" y="2443857"/>
                </a:lnTo>
                <a:lnTo>
                  <a:pt x="0" y="2414860"/>
                </a:lnTo>
                <a:lnTo>
                  <a:pt x="0" y="2383273"/>
                </a:lnTo>
                <a:lnTo>
                  <a:pt x="0" y="2336152"/>
                </a:lnTo>
                <a:lnTo>
                  <a:pt x="0" y="2270390"/>
                </a:lnTo>
                <a:lnTo>
                  <a:pt x="0" y="2182879"/>
                </a:lnTo>
                <a:lnTo>
                  <a:pt x="0" y="2070514"/>
                </a:lnTo>
                <a:lnTo>
                  <a:pt x="0" y="1930186"/>
                </a:lnTo>
                <a:lnTo>
                  <a:pt x="0" y="1758790"/>
                </a:lnTo>
                <a:lnTo>
                  <a:pt x="0" y="1553218"/>
                </a:lnTo>
                <a:lnTo>
                  <a:pt x="0" y="1310363"/>
                </a:lnTo>
                <a:lnTo>
                  <a:pt x="0" y="1027119"/>
                </a:lnTo>
                <a:lnTo>
                  <a:pt x="0" y="700379"/>
                </a:lnTo>
                <a:lnTo>
                  <a:pt x="0" y="327035"/>
                </a:lnTo>
                <a:cubicBezTo>
                  <a:pt x="127308" y="200031"/>
                  <a:pt x="200509" y="127004"/>
                  <a:pt x="32781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 name="Date_DateCustomA"/>
          <p:cNvSpPr>
            <a:spLocks noGrp="1"/>
          </p:cNvSpPr>
          <p:nvPr>
            <p:ph type="dt" sz="half" idx="10"/>
          </p:nvPr>
        </p:nvSpPr>
        <p:spPr>
          <a:xfrm>
            <a:off x="755649" y="5963881"/>
            <a:ext cx="4564800" cy="180000"/>
          </a:xfrm>
          <a:prstGeom prst="rect">
            <a:avLst/>
          </a:prstGeom>
        </p:spPr>
        <p:txBody>
          <a:bodyPr/>
          <a:lstStyle>
            <a:lvl1pPr rtl="0">
              <a:defRPr sz="1600">
                <a:solidFill>
                  <a:schemeClr val="bg2"/>
                </a:solidFill>
              </a:defRPr>
            </a:lvl1pPr>
          </a:lstStyle>
          <a:p>
            <a:fld id="{A564B39A-844A-43C5-9F2D-26F589F9F649}" type="datetime2">
              <a:rPr lang="da-DK" smtClean="0"/>
              <a:pPr/>
              <a:t>20. april 2025</a:t>
            </a:fld>
            <a:endParaRPr lang="da-DK" dirty="0"/>
          </a:p>
        </p:txBody>
      </p:sp>
      <p:sp>
        <p:nvSpPr>
          <p:cNvPr id="15"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7"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4" name="TextBox 13"/>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billederne udskiftes. </a:t>
            </a:r>
          </a:p>
        </p:txBody>
      </p:sp>
      <p:pic>
        <p:nvPicPr>
          <p:cNvPr id="19" name="Logo nav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2795582473"/>
      </p:ext>
    </p:extLst>
  </p:cSld>
  <p:clrMapOvr>
    <a:masterClrMapping/>
  </p:clrMapOvr>
  <p:extLst>
    <p:ext uri="{DCECCB84-F9BA-43D5-87BE-67443E8EF086}">
      <p15:sldGuideLst xmlns:p15="http://schemas.microsoft.com/office/powerpoint/2012/main">
        <p15:guide id="1" orient="horz" pos="3487">
          <p15:clr>
            <a:srgbClr val="000000"/>
          </p15:clr>
        </p15:guide>
        <p15:guide id="2" orient="horz" pos="1809">
          <p15:clr>
            <a:srgbClr val="00000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indhold og ik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540801" y="1989056"/>
            <a:ext cx="5112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3"/>
          <p:cNvSpPr>
            <a:spLocks noGrp="1"/>
          </p:cNvSpPr>
          <p:nvPr>
            <p:ph sz="quarter" idx="18" hasCustomPrompt="1"/>
          </p:nvPr>
        </p:nvSpPr>
        <p:spPr>
          <a:xfrm>
            <a:off x="7346400" y="1987550"/>
            <a:ext cx="4392000" cy="4393506"/>
          </a:xfrm>
        </p:spPr>
        <p:txBody>
          <a:bodyPr/>
          <a:lstStyle>
            <a:lvl1pPr marL="0" indent="0">
              <a:buNone/>
              <a:defRPr sz="1400"/>
            </a:lvl1pPr>
          </a:lstStyle>
          <a:p>
            <a:pPr lvl="0"/>
            <a:r>
              <a:rPr lang="da-DK" dirty="0"/>
              <a:t>Klik på denne pladsholder og indsæt ikon via Skyfish</a:t>
            </a:r>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7" name="Date Placeholder 6" hidden="1"/>
          <p:cNvSpPr>
            <a:spLocks noGrp="1"/>
          </p:cNvSpPr>
          <p:nvPr>
            <p:ph type="dt" sz="half" idx="10"/>
          </p:nvPr>
        </p:nvSpPr>
        <p:spPr/>
        <p:txBody>
          <a:bodyPr/>
          <a:lstStyle/>
          <a:p>
            <a:fld id="{306A73BF-020B-417D-A09B-710E77019837}" type="datetime2">
              <a:rPr lang="da-DK" smtClean="0"/>
              <a:t>20. april 2025</a:t>
            </a:fld>
            <a:endParaRPr lang="da-DK" dirty="0"/>
          </a:p>
        </p:txBody>
      </p:sp>
      <p:sp>
        <p:nvSpPr>
          <p:cNvPr id="8" name="Footer Placeholder 7" hidden="1"/>
          <p:cNvSpPr>
            <a:spLocks noGrp="1"/>
          </p:cNvSpPr>
          <p:nvPr>
            <p:ph type="ftr" sz="quarter" idx="11"/>
          </p:nvPr>
        </p:nvSpPr>
        <p:spPr/>
        <p:txBody>
          <a:bodyPr/>
          <a:lstStyle/>
          <a:p>
            <a:endParaRPr lang="da-DK" dirty="0"/>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graﬁkken udskiftes. </a:t>
            </a:r>
          </a:p>
        </p:txBody>
      </p:sp>
    </p:spTree>
    <p:extLst>
      <p:ext uri="{BB962C8B-B14F-4D97-AF65-F5344CB8AC3E}">
        <p14:creationId xmlns:p14="http://schemas.microsoft.com/office/powerpoint/2010/main" val="283790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873905"/>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91000"/>
              </a:lnSpc>
              <a:defRPr sz="22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539874" y="3748035"/>
            <a:ext cx="3780000" cy="2352728"/>
          </a:xfrm>
        </p:spPr>
        <p:txBody>
          <a:bodyPr lIns="216000" rIns="216000"/>
          <a:lstStyle>
            <a:lvl1pPr marL="0" indent="0">
              <a:spcAft>
                <a:spcPts val="500"/>
              </a:spcAft>
              <a:buFontTx/>
              <a:buNone/>
              <a:defRPr>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aktaboks 3"/>
          <p:cNvSpPr>
            <a:spLocks noGrp="1"/>
          </p:cNvSpPr>
          <p:nvPr>
            <p:ph type="body" sz="quarter" idx="16"/>
          </p:nvPr>
        </p:nvSpPr>
        <p:spPr>
          <a:xfrm>
            <a:off x="5536800" y="4204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t" anchorCtr="0">
            <a:noAutofit/>
          </a:bodyPr>
          <a:lstStyle>
            <a:lvl1pPr marL="0" indent="0">
              <a:spcAft>
                <a:spcPts val="500"/>
              </a:spcAft>
              <a:buFont typeface="Arial" panose="020B0604020202020204" pitchFamily="34" charset="0"/>
              <a:buChar char="​"/>
              <a:defRPr sz="1400" b="1">
                <a:solidFill>
                  <a:schemeClr val="bg2"/>
                </a:solidFill>
              </a:defRPr>
            </a:lvl1pPr>
            <a:lvl2pPr marL="0" indent="0">
              <a:spcAft>
                <a:spcPts val="500"/>
              </a:spcAft>
              <a:buFont typeface="Arial" panose="020B0604020202020204" pitchFamily="34" charset="0"/>
              <a:buChar char="​"/>
              <a:defRPr sz="1400">
                <a:solidFill>
                  <a:schemeClr val="bg2"/>
                </a:solidFill>
              </a:defRPr>
            </a:lvl2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p:txBody>
      </p:sp>
      <p:sp>
        <p:nvSpPr>
          <p:cNvPr id="16" name="Content Placeholder 4"/>
          <p:cNvSpPr>
            <a:spLocks noGrp="1"/>
          </p:cNvSpPr>
          <p:nvPr>
            <p:ph sz="quarter" idx="17" hasCustomPrompt="1"/>
          </p:nvPr>
        </p:nvSpPr>
        <p:spPr>
          <a:xfrm>
            <a:off x="208800" y="1540800"/>
            <a:ext cx="1116000" cy="1116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rundt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20. april 2025</a:t>
            </a:fld>
            <a:endParaRPr lang="da-DK" dirty="0"/>
          </a:p>
        </p:txBody>
      </p:sp>
      <p:sp>
        <p:nvSpPr>
          <p:cNvPr id="15"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8" name="Rectangle 17"/>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81485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873905"/>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bg2"/>
          </a:solidFill>
          <a:ln>
            <a:noFill/>
          </a:ln>
        </p:spPr>
        <p:txBody>
          <a:bodyPr wrap="square" lIns="216000" tIns="180000" rIns="216000" bIns="2520000" anchor="t" anchorCtr="0">
            <a:noAutofit/>
          </a:bodyPr>
          <a:lstStyle>
            <a:lvl1pPr algn="l">
              <a:lnSpc>
                <a:spcPct val="91000"/>
              </a:lnSpc>
              <a:defRPr sz="2200">
                <a:solidFill>
                  <a:schemeClr val="accent1"/>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539874" y="3748035"/>
            <a:ext cx="3780000" cy="2352728"/>
          </a:xfrm>
        </p:spPr>
        <p:txBody>
          <a:bodyPr lIns="216000" rIns="216000"/>
          <a:lstStyle>
            <a:lvl1pPr marL="0" indent="0">
              <a:spcAft>
                <a:spcPts val="500"/>
              </a:spcAft>
              <a:buFontTx/>
              <a:buNone/>
              <a:defRPr>
                <a:solidFill>
                  <a:schemeClr val="accent1"/>
                </a:solidFill>
              </a:defRPr>
            </a:lvl1pPr>
            <a:lvl2pPr marL="216000" indent="0">
              <a:spcAft>
                <a:spcPts val="500"/>
              </a:spcAft>
              <a:buFontTx/>
              <a:buNone/>
              <a:defRPr>
                <a:solidFill>
                  <a:schemeClr val="accent1"/>
                </a:solidFill>
              </a:defRPr>
            </a:lvl2pPr>
            <a:lvl3pPr marL="432000" indent="0">
              <a:spcAft>
                <a:spcPts val="500"/>
              </a:spcAft>
              <a:buFontTx/>
              <a:buNone/>
              <a:defRPr>
                <a:solidFill>
                  <a:schemeClr val="accent1"/>
                </a:solidFill>
              </a:defRPr>
            </a:lvl3pPr>
            <a:lvl4pPr marL="648000" indent="0">
              <a:spcAft>
                <a:spcPts val="500"/>
              </a:spcAft>
              <a:buFontTx/>
              <a:buNone/>
              <a:defRPr>
                <a:solidFill>
                  <a:schemeClr val="accent1"/>
                </a:solidFill>
              </a:defRPr>
            </a:lvl4pPr>
            <a:lvl5pPr marL="864000" indent="0">
              <a:spcAft>
                <a:spcPts val="500"/>
              </a:spcAft>
              <a:buFontTx/>
              <a:buNone/>
              <a:defRPr>
                <a:solidFill>
                  <a:schemeClr val="accent1"/>
                </a:solidFill>
              </a:defRPr>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aktaboks 3"/>
          <p:cNvSpPr>
            <a:spLocks noGrp="1"/>
          </p:cNvSpPr>
          <p:nvPr>
            <p:ph type="body" sz="quarter" idx="16"/>
          </p:nvPr>
        </p:nvSpPr>
        <p:spPr>
          <a:xfrm>
            <a:off x="5536800" y="4204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bg2"/>
          </a:solidFill>
        </p:spPr>
        <p:txBody>
          <a:bodyPr wrap="square" lIns="216000" tIns="216000" rIns="216000" bIns="216000" anchor="t" anchorCtr="0">
            <a:noAutofit/>
          </a:bodyPr>
          <a:lstStyle>
            <a:lvl1pPr marL="0" indent="0">
              <a:spcAft>
                <a:spcPts val="500"/>
              </a:spcAft>
              <a:buFont typeface="Arial" panose="020B0604020202020204" pitchFamily="34" charset="0"/>
              <a:buChar char="​"/>
              <a:defRPr sz="1400" b="1">
                <a:solidFill>
                  <a:schemeClr val="accent1"/>
                </a:solidFill>
              </a:defRPr>
            </a:lvl1pPr>
            <a:lvl2pPr marL="0" indent="0">
              <a:spcAft>
                <a:spcPts val="500"/>
              </a:spcAft>
              <a:buFont typeface="Arial" panose="020B0604020202020204" pitchFamily="34" charset="0"/>
              <a:buChar char="​"/>
              <a:defRPr sz="1400">
                <a:solidFill>
                  <a:schemeClr val="accent1"/>
                </a:solidFill>
              </a:defRPr>
            </a:lvl2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p:txBody>
      </p:sp>
      <p:sp>
        <p:nvSpPr>
          <p:cNvPr id="16" name="Content Placeholder 4"/>
          <p:cNvSpPr>
            <a:spLocks noGrp="1"/>
          </p:cNvSpPr>
          <p:nvPr>
            <p:ph sz="quarter" idx="17" hasCustomPrompt="1"/>
          </p:nvPr>
        </p:nvSpPr>
        <p:spPr>
          <a:xfrm>
            <a:off x="208800" y="1540800"/>
            <a:ext cx="1116000" cy="1116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rundt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20. april 2025</a:t>
            </a:fld>
            <a:endParaRPr lang="da-DK" dirty="0"/>
          </a:p>
        </p:txBody>
      </p:sp>
      <p:sp>
        <p:nvSpPr>
          <p:cNvPr id="15"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8" name="Rectangle 17"/>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400328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dhold og billeder">
    <p:spTree>
      <p:nvGrpSpPr>
        <p:cNvPr id="1" name=""/>
        <p:cNvGrpSpPr/>
        <p:nvPr/>
      </p:nvGrpSpPr>
      <p:grpSpPr>
        <a:xfrm>
          <a:off x="0" y="0"/>
          <a:ext cx="0" cy="0"/>
          <a:chOff x="0" y="0"/>
          <a:chExt cx="0" cy="0"/>
        </a:xfrm>
      </p:grpSpPr>
      <p:sp>
        <p:nvSpPr>
          <p:cNvPr id="9" name="Title 1"/>
          <p:cNvSpPr>
            <a:spLocks noGrp="1"/>
          </p:cNvSpPr>
          <p:nvPr>
            <p:ph type="title"/>
          </p:nvPr>
        </p:nvSpPr>
        <p:spPr>
          <a:xfrm>
            <a:off x="4204010" y="2000207"/>
            <a:ext cx="5112790" cy="720000"/>
          </a:xfrm>
        </p:spPr>
        <p:txBody>
          <a:bodyPr anchor="t" anchorCtr="0"/>
          <a:lstStyle>
            <a:lvl1pPr>
              <a:lnSpc>
                <a:spcPct val="97000"/>
              </a:lnSpc>
              <a:defRPr lang="da-DK" sz="2400" dirty="0"/>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4204009" y="2835762"/>
            <a:ext cx="5112791" cy="3266238"/>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7" name="Picture Placeholder 3"/>
          <p:cNvSpPr>
            <a:spLocks noGrp="1"/>
          </p:cNvSpPr>
          <p:nvPr>
            <p:ph type="pic" sz="quarter" idx="14" hasCustomPrompt="1"/>
          </p:nvPr>
        </p:nvSpPr>
        <p:spPr>
          <a:xfrm>
            <a:off x="1540800" y="1540800"/>
            <a:ext cx="2448000" cy="2448000"/>
          </a:xfrm>
          <a:solidFill>
            <a:schemeClr val="bg1">
              <a:lumMod val="85000"/>
            </a:schemeClr>
          </a:solidFill>
        </p:spPr>
        <p:txBody>
          <a:bodyPr tIns="900000" anchor="ctr" anchorCtr="0"/>
          <a:lstStyle>
            <a:lvl1pPr marL="0" indent="0" algn="ctr">
              <a:buNone/>
              <a:defRPr sz="1600">
                <a:solidFill>
                  <a:schemeClr val="tx2"/>
                </a:solidFill>
              </a:defRPr>
            </a:lvl1pPr>
          </a:lstStyle>
          <a:p>
            <a:r>
              <a:rPr lang="da-DK" noProof="0" dirty="0"/>
              <a:t>Klik på ikonet for at tilføje et billede</a:t>
            </a:r>
          </a:p>
        </p:txBody>
      </p:sp>
      <p:sp>
        <p:nvSpPr>
          <p:cNvPr id="18" name="Freeform: Shape 4"/>
          <p:cNvSpPr>
            <a:spLocks noGrp="1"/>
          </p:cNvSpPr>
          <p:nvPr>
            <p:ph type="pic" sz="quarter" idx="16" hasCustomPrompt="1"/>
          </p:nvPr>
        </p:nvSpPr>
        <p:spPr>
          <a:xfrm>
            <a:off x="9532800" y="4204800"/>
            <a:ext cx="2448000" cy="2448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a:solidFill>
            <a:schemeClr val="bg1">
              <a:lumMod val="85000"/>
            </a:schemeClr>
          </a:solidFill>
        </p:spPr>
        <p:txBody>
          <a:bodyPr wrap="square" tIns="180000" anchor="t" anchorCtr="0">
            <a:noAutofit/>
          </a:bodyPr>
          <a:lstStyle>
            <a:lvl1pPr marL="0" indent="0" algn="ctr">
              <a:buNone/>
              <a:defRPr sz="1600">
                <a:solidFill>
                  <a:schemeClr val="tx2"/>
                </a:solidFill>
              </a:defRPr>
            </a:lvl1pPr>
          </a:lstStyle>
          <a:p>
            <a:r>
              <a:rPr lang="da-DK" noProof="0" dirty="0"/>
              <a:t>Klik på denne pladsholder og indsæt billede via Skyfish</a:t>
            </a:r>
          </a:p>
        </p:txBody>
      </p:sp>
      <p:sp>
        <p:nvSpPr>
          <p:cNvPr id="24" name="grafik nederst"/>
          <p:cNvSpPr/>
          <p:nvPr userDrawn="1"/>
        </p:nvSpPr>
        <p:spPr>
          <a:xfrm>
            <a:off x="0" y="4204800"/>
            <a:ext cx="3988800" cy="2653200"/>
          </a:xfrm>
          <a:custGeom>
            <a:avLst/>
            <a:gdLst>
              <a:gd name="connsiteX0" fmla="*/ 0 w 3988800"/>
              <a:gd name="connsiteY0" fmla="*/ 0 h 2620800"/>
              <a:gd name="connsiteX1" fmla="*/ 6469 w 3988800"/>
              <a:gd name="connsiteY1" fmla="*/ 0 h 2620800"/>
              <a:gd name="connsiteX2" fmla="*/ 21831 w 3988800"/>
              <a:gd name="connsiteY2" fmla="*/ 0 h 2620800"/>
              <a:gd name="connsiteX3" fmla="*/ 51748 w 3988800"/>
              <a:gd name="connsiteY3" fmla="*/ 0 h 2620800"/>
              <a:gd name="connsiteX4" fmla="*/ 101071 w 3988800"/>
              <a:gd name="connsiteY4" fmla="*/ 0 h 2620800"/>
              <a:gd name="connsiteX5" fmla="*/ 174650 w 3988800"/>
              <a:gd name="connsiteY5" fmla="*/ 0 h 2620800"/>
              <a:gd name="connsiteX6" fmla="*/ 277337 w 3988800"/>
              <a:gd name="connsiteY6" fmla="*/ 0 h 2620800"/>
              <a:gd name="connsiteX7" fmla="*/ 413984 w 3988800"/>
              <a:gd name="connsiteY7" fmla="*/ 0 h 2620800"/>
              <a:gd name="connsiteX8" fmla="*/ 589443 w 3988800"/>
              <a:gd name="connsiteY8" fmla="*/ 0 h 2620800"/>
              <a:gd name="connsiteX9" fmla="*/ 693242 w 3988800"/>
              <a:gd name="connsiteY9" fmla="*/ 0 h 2620800"/>
              <a:gd name="connsiteX10" fmla="*/ 808563 w 3988800"/>
              <a:gd name="connsiteY10" fmla="*/ 0 h 2620800"/>
              <a:gd name="connsiteX11" fmla="*/ 936013 w 3988800"/>
              <a:gd name="connsiteY11" fmla="*/ 0 h 2620800"/>
              <a:gd name="connsiteX12" fmla="*/ 1076198 w 3988800"/>
              <a:gd name="connsiteY12" fmla="*/ 0 h 2620800"/>
              <a:gd name="connsiteX13" fmla="*/ 1229724 w 3988800"/>
              <a:gd name="connsiteY13" fmla="*/ 0 h 2620800"/>
              <a:gd name="connsiteX14" fmla="*/ 1397197 w 3988800"/>
              <a:gd name="connsiteY14" fmla="*/ 0 h 2620800"/>
              <a:gd name="connsiteX15" fmla="*/ 1579225 w 3988800"/>
              <a:gd name="connsiteY15" fmla="*/ 0 h 2620800"/>
              <a:gd name="connsiteX16" fmla="*/ 1776413 w 3988800"/>
              <a:gd name="connsiteY16" fmla="*/ 0 h 2620800"/>
              <a:gd name="connsiteX17" fmla="*/ 1989369 w 3988800"/>
              <a:gd name="connsiteY17" fmla="*/ 0 h 2620800"/>
              <a:gd name="connsiteX18" fmla="*/ 2218697 w 3988800"/>
              <a:gd name="connsiteY18" fmla="*/ 0 h 2620800"/>
              <a:gd name="connsiteX19" fmla="*/ 2465006 w 3988800"/>
              <a:gd name="connsiteY19" fmla="*/ 0 h 2620800"/>
              <a:gd name="connsiteX20" fmla="*/ 2728901 w 3988800"/>
              <a:gd name="connsiteY20" fmla="*/ 0 h 2620800"/>
              <a:gd name="connsiteX21" fmla="*/ 3010988 w 3988800"/>
              <a:gd name="connsiteY21" fmla="*/ 0 h 2620800"/>
              <a:gd name="connsiteX22" fmla="*/ 3311875 w 3988800"/>
              <a:gd name="connsiteY22" fmla="*/ 0 h 2620800"/>
              <a:gd name="connsiteX23" fmla="*/ 3988800 w 3988800"/>
              <a:gd name="connsiteY23" fmla="*/ 681670 h 2620800"/>
              <a:gd name="connsiteX24" fmla="*/ 3988800 w 3988800"/>
              <a:gd name="connsiteY24" fmla="*/ 685460 h 2620800"/>
              <a:gd name="connsiteX25" fmla="*/ 3988800 w 3988800"/>
              <a:gd name="connsiteY25" fmla="*/ 694461 h 2620800"/>
              <a:gd name="connsiteX26" fmla="*/ 3988800 w 3988800"/>
              <a:gd name="connsiteY26" fmla="*/ 711988 h 2620800"/>
              <a:gd name="connsiteX27" fmla="*/ 3988800 w 3988800"/>
              <a:gd name="connsiteY27" fmla="*/ 740886 h 2620800"/>
              <a:gd name="connsiteX28" fmla="*/ 3988800 w 3988800"/>
              <a:gd name="connsiteY28" fmla="*/ 783995 h 2620800"/>
              <a:gd name="connsiteX29" fmla="*/ 3988800 w 3988800"/>
              <a:gd name="connsiteY29" fmla="*/ 844158 h 2620800"/>
              <a:gd name="connsiteX30" fmla="*/ 3988800 w 3988800"/>
              <a:gd name="connsiteY30" fmla="*/ 924218 h 2620800"/>
              <a:gd name="connsiteX31" fmla="*/ 3988800 w 3988800"/>
              <a:gd name="connsiteY31" fmla="*/ 1027016 h 2620800"/>
              <a:gd name="connsiteX32" fmla="*/ 3988800 w 3988800"/>
              <a:gd name="connsiteY32" fmla="*/ 1155396 h 2620800"/>
              <a:gd name="connsiteX33" fmla="*/ 3988800 w 3988800"/>
              <a:gd name="connsiteY33" fmla="*/ 1230067 h 2620800"/>
              <a:gd name="connsiteX34" fmla="*/ 3988800 w 3988800"/>
              <a:gd name="connsiteY34" fmla="*/ 1312199 h 2620800"/>
              <a:gd name="connsiteX35" fmla="*/ 3988800 w 3988800"/>
              <a:gd name="connsiteY35" fmla="*/ 1402148 h 2620800"/>
              <a:gd name="connsiteX36" fmla="*/ 3988800 w 3988800"/>
              <a:gd name="connsiteY36" fmla="*/ 1500268 h 2620800"/>
              <a:gd name="connsiteX37" fmla="*/ 3988800 w 3988800"/>
              <a:gd name="connsiteY37" fmla="*/ 1606916 h 2620800"/>
              <a:gd name="connsiteX38" fmla="*/ 3988800 w 3988800"/>
              <a:gd name="connsiteY38" fmla="*/ 1722446 h 2620800"/>
              <a:gd name="connsiteX39" fmla="*/ 3988800 w 3988800"/>
              <a:gd name="connsiteY39" fmla="*/ 1847213 h 2620800"/>
              <a:gd name="connsiteX40" fmla="*/ 3988800 w 3988800"/>
              <a:gd name="connsiteY40" fmla="*/ 1981574 h 2620800"/>
              <a:gd name="connsiteX41" fmla="*/ 3988800 w 3988800"/>
              <a:gd name="connsiteY41" fmla="*/ 2125882 h 2620800"/>
              <a:gd name="connsiteX42" fmla="*/ 3988800 w 3988800"/>
              <a:gd name="connsiteY42" fmla="*/ 2280495 h 2620800"/>
              <a:gd name="connsiteX43" fmla="*/ 3988800 w 3988800"/>
              <a:gd name="connsiteY43" fmla="*/ 2445766 h 2620800"/>
              <a:gd name="connsiteX44" fmla="*/ 3988800 w 3988800"/>
              <a:gd name="connsiteY44" fmla="*/ 2620800 h 2620800"/>
              <a:gd name="connsiteX45" fmla="*/ 2122510 w 3988800"/>
              <a:gd name="connsiteY45" fmla="*/ 2620800 h 2620800"/>
              <a:gd name="connsiteX46" fmla="*/ 2122510 w 3988800"/>
              <a:gd name="connsiteY46" fmla="*/ 2619425 h 2620800"/>
              <a:gd name="connsiteX47" fmla="*/ 2122510 w 3988800"/>
              <a:gd name="connsiteY47" fmla="*/ 1277735 h 2620800"/>
              <a:gd name="connsiteX48" fmla="*/ 765495 w 3988800"/>
              <a:gd name="connsiteY48" fmla="*/ 1277735 h 2620800"/>
              <a:gd name="connsiteX49" fmla="*/ 765495 w 3988800"/>
              <a:gd name="connsiteY49" fmla="*/ 2499919 h 2620800"/>
              <a:gd name="connsiteX50" fmla="*/ 765495 w 3988800"/>
              <a:gd name="connsiteY50" fmla="*/ 2620800 h 2620800"/>
              <a:gd name="connsiteX51" fmla="*/ 0 w 3988800"/>
              <a:gd name="connsiteY51" fmla="*/ 2620800 h 2620800"/>
              <a:gd name="connsiteX52" fmla="*/ 0 w 3988800"/>
              <a:gd name="connsiteY52" fmla="*/ 2616930 h 2620800"/>
              <a:gd name="connsiteX53" fmla="*/ 0 w 3988800"/>
              <a:gd name="connsiteY53" fmla="*/ 2604767 h 2620800"/>
              <a:gd name="connsiteX54" fmla="*/ 0 w 3988800"/>
              <a:gd name="connsiteY54" fmla="*/ 2581081 h 2620800"/>
              <a:gd name="connsiteX55" fmla="*/ 0 w 3988800"/>
              <a:gd name="connsiteY55" fmla="*/ 2542032 h 2620800"/>
              <a:gd name="connsiteX56" fmla="*/ 0 w 3988800"/>
              <a:gd name="connsiteY56" fmla="*/ 2483779 h 2620800"/>
              <a:gd name="connsiteX57" fmla="*/ 0 w 3988800"/>
              <a:gd name="connsiteY57" fmla="*/ 2402480 h 2620800"/>
              <a:gd name="connsiteX58" fmla="*/ 0 w 3988800"/>
              <a:gd name="connsiteY58" fmla="*/ 2351988 h 2620800"/>
              <a:gd name="connsiteX59" fmla="*/ 0 w 3988800"/>
              <a:gd name="connsiteY59" fmla="*/ 2294295 h 2620800"/>
              <a:gd name="connsiteX60" fmla="*/ 0 w 3988800"/>
              <a:gd name="connsiteY60" fmla="*/ 2228919 h 2620800"/>
              <a:gd name="connsiteX61" fmla="*/ 0 w 3988800"/>
              <a:gd name="connsiteY61" fmla="*/ 2155382 h 2620800"/>
              <a:gd name="connsiteX62" fmla="*/ 0 w 3988800"/>
              <a:gd name="connsiteY62" fmla="*/ 2073203 h 2620800"/>
              <a:gd name="connsiteX63" fmla="*/ 0 w 3988800"/>
              <a:gd name="connsiteY63" fmla="*/ 1981902 h 2620800"/>
              <a:gd name="connsiteX64" fmla="*/ 0 w 3988800"/>
              <a:gd name="connsiteY64" fmla="*/ 1880998 h 2620800"/>
              <a:gd name="connsiteX65" fmla="*/ 0 w 3988800"/>
              <a:gd name="connsiteY65" fmla="*/ 1770012 h 2620800"/>
              <a:gd name="connsiteX66" fmla="*/ 0 w 3988800"/>
              <a:gd name="connsiteY66" fmla="*/ 1648464 h 2620800"/>
              <a:gd name="connsiteX67" fmla="*/ 0 w 3988800"/>
              <a:gd name="connsiteY67" fmla="*/ 1515873 h 2620800"/>
              <a:gd name="connsiteX68" fmla="*/ 0 w 3988800"/>
              <a:gd name="connsiteY68" fmla="*/ 1371760 h 2620800"/>
              <a:gd name="connsiteX69" fmla="*/ 0 w 3988800"/>
              <a:gd name="connsiteY69" fmla="*/ 1215643 h 2620800"/>
              <a:gd name="connsiteX70" fmla="*/ 0 w 3988800"/>
              <a:gd name="connsiteY70" fmla="*/ 1047044 h 2620800"/>
              <a:gd name="connsiteX71" fmla="*/ 0 w 3988800"/>
              <a:gd name="connsiteY71" fmla="*/ 865482 h 2620800"/>
              <a:gd name="connsiteX72" fmla="*/ 0 w 3988800"/>
              <a:gd name="connsiteY72" fmla="*/ 670476 h 2620800"/>
              <a:gd name="connsiteX73" fmla="*/ 0 w 3988800"/>
              <a:gd name="connsiteY73" fmla="*/ 461548 h 2620800"/>
              <a:gd name="connsiteX74" fmla="*/ 0 w 3988800"/>
              <a:gd name="connsiteY74" fmla="*/ 238216 h 26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88800" h="2620800">
                <a:moveTo>
                  <a:pt x="0" y="0"/>
                </a:moveTo>
                <a:lnTo>
                  <a:pt x="6469" y="0"/>
                </a:lnTo>
                <a:lnTo>
                  <a:pt x="21831" y="0"/>
                </a:lnTo>
                <a:lnTo>
                  <a:pt x="51748" y="0"/>
                </a:lnTo>
                <a:lnTo>
                  <a:pt x="101071" y="0"/>
                </a:lnTo>
                <a:lnTo>
                  <a:pt x="174650" y="0"/>
                </a:lnTo>
                <a:lnTo>
                  <a:pt x="277337" y="0"/>
                </a:lnTo>
                <a:lnTo>
                  <a:pt x="413984" y="0"/>
                </a:lnTo>
                <a:lnTo>
                  <a:pt x="589443" y="0"/>
                </a:lnTo>
                <a:lnTo>
                  <a:pt x="693242" y="0"/>
                </a:lnTo>
                <a:lnTo>
                  <a:pt x="808563" y="0"/>
                </a:lnTo>
                <a:lnTo>
                  <a:pt x="936013" y="0"/>
                </a:lnTo>
                <a:lnTo>
                  <a:pt x="1076198" y="0"/>
                </a:lnTo>
                <a:lnTo>
                  <a:pt x="1229724" y="0"/>
                </a:lnTo>
                <a:lnTo>
                  <a:pt x="1397197" y="0"/>
                </a:lnTo>
                <a:lnTo>
                  <a:pt x="1579225" y="0"/>
                </a:lnTo>
                <a:lnTo>
                  <a:pt x="1776413" y="0"/>
                </a:lnTo>
                <a:lnTo>
                  <a:pt x="1989369" y="0"/>
                </a:lnTo>
                <a:lnTo>
                  <a:pt x="2218697" y="0"/>
                </a:lnTo>
                <a:lnTo>
                  <a:pt x="2465006" y="0"/>
                </a:lnTo>
                <a:lnTo>
                  <a:pt x="2728901" y="0"/>
                </a:lnTo>
                <a:lnTo>
                  <a:pt x="3010988" y="0"/>
                </a:lnTo>
                <a:lnTo>
                  <a:pt x="3311875" y="0"/>
                </a:lnTo>
                <a:cubicBezTo>
                  <a:pt x="3577584" y="266327"/>
                  <a:pt x="3726254" y="415343"/>
                  <a:pt x="3988800" y="681670"/>
                </a:cubicBezTo>
                <a:lnTo>
                  <a:pt x="3988800" y="685460"/>
                </a:lnTo>
                <a:lnTo>
                  <a:pt x="3988800" y="694461"/>
                </a:lnTo>
                <a:lnTo>
                  <a:pt x="3988800" y="711988"/>
                </a:lnTo>
                <a:lnTo>
                  <a:pt x="3988800" y="740886"/>
                </a:lnTo>
                <a:lnTo>
                  <a:pt x="3988800" y="783995"/>
                </a:lnTo>
                <a:lnTo>
                  <a:pt x="3988800" y="844158"/>
                </a:lnTo>
                <a:lnTo>
                  <a:pt x="3988800" y="924218"/>
                </a:lnTo>
                <a:lnTo>
                  <a:pt x="3988800" y="1027016"/>
                </a:lnTo>
                <a:lnTo>
                  <a:pt x="3988800" y="1155396"/>
                </a:lnTo>
                <a:lnTo>
                  <a:pt x="3988800" y="1230067"/>
                </a:lnTo>
                <a:lnTo>
                  <a:pt x="3988800" y="1312199"/>
                </a:lnTo>
                <a:lnTo>
                  <a:pt x="3988800" y="1402148"/>
                </a:lnTo>
                <a:lnTo>
                  <a:pt x="3988800" y="1500268"/>
                </a:lnTo>
                <a:lnTo>
                  <a:pt x="3988800" y="1606916"/>
                </a:lnTo>
                <a:lnTo>
                  <a:pt x="3988800" y="1722446"/>
                </a:lnTo>
                <a:lnTo>
                  <a:pt x="3988800" y="1847213"/>
                </a:lnTo>
                <a:lnTo>
                  <a:pt x="3988800" y="1981574"/>
                </a:lnTo>
                <a:lnTo>
                  <a:pt x="3988800" y="2125882"/>
                </a:lnTo>
                <a:lnTo>
                  <a:pt x="3988800" y="2280495"/>
                </a:lnTo>
                <a:lnTo>
                  <a:pt x="3988800" y="2445766"/>
                </a:lnTo>
                <a:lnTo>
                  <a:pt x="3988800" y="2620800"/>
                </a:lnTo>
                <a:lnTo>
                  <a:pt x="2122510" y="2620800"/>
                </a:lnTo>
                <a:lnTo>
                  <a:pt x="2122510" y="2619425"/>
                </a:lnTo>
                <a:cubicBezTo>
                  <a:pt x="2122510" y="2601046"/>
                  <a:pt x="2122510" y="2454011"/>
                  <a:pt x="2122510" y="1277735"/>
                </a:cubicBezTo>
                <a:cubicBezTo>
                  <a:pt x="2122510" y="1277735"/>
                  <a:pt x="2122510" y="1277735"/>
                  <a:pt x="765495" y="1277735"/>
                </a:cubicBezTo>
                <a:cubicBezTo>
                  <a:pt x="765495" y="1277735"/>
                  <a:pt x="765495" y="1277735"/>
                  <a:pt x="765495" y="2499919"/>
                </a:cubicBezTo>
                <a:lnTo>
                  <a:pt x="765495" y="2620800"/>
                </a:lnTo>
                <a:lnTo>
                  <a:pt x="0" y="2620800"/>
                </a:lnTo>
                <a:lnTo>
                  <a:pt x="0" y="2616930"/>
                </a:lnTo>
                <a:lnTo>
                  <a:pt x="0" y="2604767"/>
                </a:lnTo>
                <a:lnTo>
                  <a:pt x="0" y="2581081"/>
                </a:lnTo>
                <a:lnTo>
                  <a:pt x="0" y="2542032"/>
                </a:lnTo>
                <a:lnTo>
                  <a:pt x="0" y="2483779"/>
                </a:lnTo>
                <a:lnTo>
                  <a:pt x="0" y="2402480"/>
                </a:lnTo>
                <a:lnTo>
                  <a:pt x="0" y="2351988"/>
                </a:lnTo>
                <a:lnTo>
                  <a:pt x="0" y="2294295"/>
                </a:lnTo>
                <a:lnTo>
                  <a:pt x="0" y="2228919"/>
                </a:lnTo>
                <a:lnTo>
                  <a:pt x="0" y="2155382"/>
                </a:lnTo>
                <a:lnTo>
                  <a:pt x="0" y="2073203"/>
                </a:lnTo>
                <a:lnTo>
                  <a:pt x="0" y="1981902"/>
                </a:lnTo>
                <a:lnTo>
                  <a:pt x="0" y="1880998"/>
                </a:lnTo>
                <a:lnTo>
                  <a:pt x="0" y="1770012"/>
                </a:lnTo>
                <a:lnTo>
                  <a:pt x="0" y="1648464"/>
                </a:lnTo>
                <a:lnTo>
                  <a:pt x="0" y="1515873"/>
                </a:lnTo>
                <a:lnTo>
                  <a:pt x="0" y="1371760"/>
                </a:lnTo>
                <a:lnTo>
                  <a:pt x="0" y="1215643"/>
                </a:lnTo>
                <a:lnTo>
                  <a:pt x="0" y="1047044"/>
                </a:lnTo>
                <a:lnTo>
                  <a:pt x="0" y="865482"/>
                </a:lnTo>
                <a:lnTo>
                  <a:pt x="0" y="670476"/>
                </a:lnTo>
                <a:lnTo>
                  <a:pt x="0" y="461548"/>
                </a:lnTo>
                <a:lnTo>
                  <a:pt x="0" y="238216"/>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0" name="Grafik top"/>
          <p:cNvSpPr/>
          <p:nvPr userDrawn="1"/>
        </p:nvSpPr>
        <p:spPr>
          <a:xfrm>
            <a:off x="4204009" y="0"/>
            <a:ext cx="2448000" cy="1327939"/>
          </a:xfrm>
          <a:custGeom>
            <a:avLst/>
            <a:gdLst>
              <a:gd name="connsiteX0" fmla="*/ 0 w 2448000"/>
              <a:gd name="connsiteY0" fmla="*/ 0 h 1327939"/>
              <a:gd name="connsiteX1" fmla="*/ 2448000 w 2448000"/>
              <a:gd name="connsiteY1" fmla="*/ 0 h 1327939"/>
              <a:gd name="connsiteX2" fmla="*/ 2448000 w 2448000"/>
              <a:gd name="connsiteY2" fmla="*/ 1327939 h 1327939"/>
              <a:gd name="connsiteX3" fmla="*/ 1796441 w 2448000"/>
              <a:gd name="connsiteY3" fmla="*/ 1327939 h 1327939"/>
              <a:gd name="connsiteX4" fmla="*/ 898221 w 2448000"/>
              <a:gd name="connsiteY4" fmla="*/ 262175 h 1327939"/>
              <a:gd name="connsiteX5" fmla="*/ 898221 w 2448000"/>
              <a:gd name="connsiteY5" fmla="*/ 1327939 h 1327939"/>
              <a:gd name="connsiteX6" fmla="*/ 0 w 2448000"/>
              <a:gd name="connsiteY6" fmla="*/ 1327939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000" h="1327939">
                <a:moveTo>
                  <a:pt x="0" y="0"/>
                </a:moveTo>
                <a:lnTo>
                  <a:pt x="2448000" y="0"/>
                </a:lnTo>
                <a:lnTo>
                  <a:pt x="2448000" y="1327939"/>
                </a:lnTo>
                <a:lnTo>
                  <a:pt x="1796441" y="1327939"/>
                </a:lnTo>
                <a:lnTo>
                  <a:pt x="898221" y="262175"/>
                </a:lnTo>
                <a:lnTo>
                  <a:pt x="898221" y="1327939"/>
                </a:lnTo>
                <a:lnTo>
                  <a:pt x="0" y="1327939"/>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1" name="TextBox 3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billederne udskiftes. </a:t>
            </a:r>
          </a:p>
        </p:txBody>
      </p:sp>
      <p:sp>
        <p:nvSpPr>
          <p:cNvPr id="12" name="Date Placeholder 11" hidden="1"/>
          <p:cNvSpPr>
            <a:spLocks noGrp="1"/>
          </p:cNvSpPr>
          <p:nvPr>
            <p:ph type="dt" sz="half" idx="10"/>
          </p:nvPr>
        </p:nvSpPr>
        <p:spPr/>
        <p:txBody>
          <a:bodyPr/>
          <a:lstStyle/>
          <a:p>
            <a:fld id="{D9FE36D3-6D8A-41B0-8F1B-2F75587B4040}" type="datetime2">
              <a:rPr lang="da-DK" smtClean="0"/>
              <a:t>20. april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14" name="Slide Number Placeholder 13" hidden="1"/>
          <p:cNvSpPr>
            <a:spLocks noGrp="1"/>
          </p:cNvSpPr>
          <p:nvPr>
            <p:ph type="sldNum" sz="quarter" idx="12"/>
          </p:nvPr>
        </p:nvSpPr>
        <p:spPr>
          <a:xfrm>
            <a:off x="0" y="6984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7348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1" name="Rød baggrund"/>
          <p:cNvSpPr/>
          <p:nvPr userDrawn="1"/>
        </p:nvSpPr>
        <p:spPr>
          <a:xfrm>
            <a:off x="0"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2"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 y="0"/>
            <a:ext cx="12179334" cy="6858000"/>
          </a:xfrm>
          <a:prstGeom prst="rect">
            <a:avLst/>
          </a:prstGeom>
        </p:spPr>
      </p:pic>
      <p:sp>
        <p:nvSpPr>
          <p:cNvPr id="9" name="Title 1"/>
          <p:cNvSpPr>
            <a:spLocks noGrp="1"/>
          </p:cNvSpPr>
          <p:nvPr>
            <p:ph type="title"/>
          </p:nvPr>
        </p:nvSpPr>
        <p:spPr>
          <a:xfrm>
            <a:off x="6870893" y="1964224"/>
            <a:ext cx="4472585" cy="733525"/>
          </a:xfrm>
        </p:spPr>
        <p:txBody>
          <a:bodyPr anchor="t" anchorCtr="0"/>
          <a:lstStyle>
            <a:lvl1pPr>
              <a:lnSpc>
                <a:spcPct val="93000"/>
              </a:lnSpc>
              <a:defRPr sz="25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6870894" y="2840798"/>
            <a:ext cx="4472585" cy="3224985"/>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20. april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20" name="TextBox 19"/>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billedet udskiftes. </a:t>
            </a:r>
          </a:p>
        </p:txBody>
      </p:sp>
      <p:sp>
        <p:nvSpPr>
          <p:cNvPr id="17" name="Picture Placeholder 16"/>
          <p:cNvSpPr>
            <a:spLocks noGrp="1"/>
          </p:cNvSpPr>
          <p:nvPr>
            <p:ph type="pic" sz="quarter" idx="16" hasCustomPrompt="1"/>
          </p:nvPr>
        </p:nvSpPr>
        <p:spPr>
          <a:xfrm>
            <a:off x="208799" y="208799"/>
            <a:ext cx="6444000" cy="6444000"/>
          </a:xfrm>
          <a:custGeom>
            <a:avLst/>
            <a:gdLst>
              <a:gd name="connsiteX0" fmla="*/ 0 w 6444000"/>
              <a:gd name="connsiteY0" fmla="*/ 0 h 6444000"/>
              <a:gd name="connsiteX1" fmla="*/ 1364 w 6444000"/>
              <a:gd name="connsiteY1" fmla="*/ 0 h 6444000"/>
              <a:gd name="connsiteX2" fmla="*/ 10912 w 6444000"/>
              <a:gd name="connsiteY2" fmla="*/ 0 h 6444000"/>
              <a:gd name="connsiteX3" fmla="*/ 36828 w 6444000"/>
              <a:gd name="connsiteY3" fmla="*/ 0 h 6444000"/>
              <a:gd name="connsiteX4" fmla="*/ 58481 w 6444000"/>
              <a:gd name="connsiteY4" fmla="*/ 0 h 6444000"/>
              <a:gd name="connsiteX5" fmla="*/ 87296 w 6444000"/>
              <a:gd name="connsiteY5" fmla="*/ 0 h 6444000"/>
              <a:gd name="connsiteX6" fmla="*/ 124294 w 6444000"/>
              <a:gd name="connsiteY6" fmla="*/ 0 h 6444000"/>
              <a:gd name="connsiteX7" fmla="*/ 170499 w 6444000"/>
              <a:gd name="connsiteY7" fmla="*/ 0 h 6444000"/>
              <a:gd name="connsiteX8" fmla="*/ 226935 w 6444000"/>
              <a:gd name="connsiteY8" fmla="*/ 0 h 6444000"/>
              <a:gd name="connsiteX9" fmla="*/ 294623 w 6444000"/>
              <a:gd name="connsiteY9" fmla="*/ 0 h 6444000"/>
              <a:gd name="connsiteX10" fmla="*/ 374587 w 6444000"/>
              <a:gd name="connsiteY10" fmla="*/ 0 h 6444000"/>
              <a:gd name="connsiteX11" fmla="*/ 467850 w 6444000"/>
              <a:gd name="connsiteY11" fmla="*/ 0 h 6444000"/>
              <a:gd name="connsiteX12" fmla="*/ 575435 w 6444000"/>
              <a:gd name="connsiteY12" fmla="*/ 0 h 6444000"/>
              <a:gd name="connsiteX13" fmla="*/ 698365 w 6444000"/>
              <a:gd name="connsiteY13" fmla="*/ 0 h 6444000"/>
              <a:gd name="connsiteX14" fmla="*/ 837663 w 6444000"/>
              <a:gd name="connsiteY14" fmla="*/ 0 h 6444000"/>
              <a:gd name="connsiteX15" fmla="*/ 994351 w 6444000"/>
              <a:gd name="connsiteY15" fmla="*/ 0 h 6444000"/>
              <a:gd name="connsiteX16" fmla="*/ 1169454 w 6444000"/>
              <a:gd name="connsiteY16" fmla="*/ 0 h 6444000"/>
              <a:gd name="connsiteX17" fmla="*/ 1363993 w 6444000"/>
              <a:gd name="connsiteY17" fmla="*/ 0 h 6444000"/>
              <a:gd name="connsiteX18" fmla="*/ 1578993 w 6444000"/>
              <a:gd name="connsiteY18" fmla="*/ 0 h 6444000"/>
              <a:gd name="connsiteX19" fmla="*/ 1815475 w 6444000"/>
              <a:gd name="connsiteY19" fmla="*/ 0 h 6444000"/>
              <a:gd name="connsiteX20" fmla="*/ 2074464 w 6444000"/>
              <a:gd name="connsiteY20" fmla="*/ 0 h 6444000"/>
              <a:gd name="connsiteX21" fmla="*/ 2356981 w 6444000"/>
              <a:gd name="connsiteY21" fmla="*/ 0 h 6444000"/>
              <a:gd name="connsiteX22" fmla="*/ 2664050 w 6444000"/>
              <a:gd name="connsiteY22" fmla="*/ 0 h 6444000"/>
              <a:gd name="connsiteX23" fmla="*/ 2996693 w 6444000"/>
              <a:gd name="connsiteY23" fmla="*/ 0 h 6444000"/>
              <a:gd name="connsiteX24" fmla="*/ 3355935 w 6444000"/>
              <a:gd name="connsiteY24" fmla="*/ 0 h 6444000"/>
              <a:gd name="connsiteX25" fmla="*/ 3742798 w 6444000"/>
              <a:gd name="connsiteY25" fmla="*/ 0 h 6444000"/>
              <a:gd name="connsiteX26" fmla="*/ 4158304 w 6444000"/>
              <a:gd name="connsiteY26" fmla="*/ 0 h 6444000"/>
              <a:gd name="connsiteX27" fmla="*/ 4377119 w 6444000"/>
              <a:gd name="connsiteY27" fmla="*/ 0 h 6444000"/>
              <a:gd name="connsiteX28" fmla="*/ 4603478 w 6444000"/>
              <a:gd name="connsiteY28" fmla="*/ 0 h 6444000"/>
              <a:gd name="connsiteX29" fmla="*/ 4837509 w 6444000"/>
              <a:gd name="connsiteY29" fmla="*/ 0 h 6444000"/>
              <a:gd name="connsiteX30" fmla="*/ 5079341 w 6444000"/>
              <a:gd name="connsiteY30" fmla="*/ 0 h 6444000"/>
              <a:gd name="connsiteX31" fmla="*/ 5329101 w 6444000"/>
              <a:gd name="connsiteY31" fmla="*/ 0 h 6444000"/>
              <a:gd name="connsiteX32" fmla="*/ 5586917 w 6444000"/>
              <a:gd name="connsiteY32" fmla="*/ 0 h 6444000"/>
              <a:gd name="connsiteX33" fmla="*/ 6444000 w 6444000"/>
              <a:gd name="connsiteY33" fmla="*/ 857084 h 6444000"/>
              <a:gd name="connsiteX34" fmla="*/ 6444000 w 6444000"/>
              <a:gd name="connsiteY34" fmla="*/ 858448 h 6444000"/>
              <a:gd name="connsiteX35" fmla="*/ 6444000 w 6444000"/>
              <a:gd name="connsiteY35" fmla="*/ 867996 h 6444000"/>
              <a:gd name="connsiteX36" fmla="*/ 6444000 w 6444000"/>
              <a:gd name="connsiteY36" fmla="*/ 893912 h 6444000"/>
              <a:gd name="connsiteX37" fmla="*/ 6444000 w 6444000"/>
              <a:gd name="connsiteY37" fmla="*/ 915565 h 6444000"/>
              <a:gd name="connsiteX38" fmla="*/ 6444000 w 6444000"/>
              <a:gd name="connsiteY38" fmla="*/ 944379 h 6444000"/>
              <a:gd name="connsiteX39" fmla="*/ 6444000 w 6444000"/>
              <a:gd name="connsiteY39" fmla="*/ 981378 h 6444000"/>
              <a:gd name="connsiteX40" fmla="*/ 6444000 w 6444000"/>
              <a:gd name="connsiteY40" fmla="*/ 1027583 h 6444000"/>
              <a:gd name="connsiteX41" fmla="*/ 6444000 w 6444000"/>
              <a:gd name="connsiteY41" fmla="*/ 1084018 h 6444000"/>
              <a:gd name="connsiteX42" fmla="*/ 6444000 w 6444000"/>
              <a:gd name="connsiteY42" fmla="*/ 1151706 h 6444000"/>
              <a:gd name="connsiteX43" fmla="*/ 6444000 w 6444000"/>
              <a:gd name="connsiteY43" fmla="*/ 1231671 h 6444000"/>
              <a:gd name="connsiteX44" fmla="*/ 6444000 w 6444000"/>
              <a:gd name="connsiteY44" fmla="*/ 1324934 h 6444000"/>
              <a:gd name="connsiteX45" fmla="*/ 6444000 w 6444000"/>
              <a:gd name="connsiteY45" fmla="*/ 1432519 h 6444000"/>
              <a:gd name="connsiteX46" fmla="*/ 6444000 w 6444000"/>
              <a:gd name="connsiteY46" fmla="*/ 1555448 h 6444000"/>
              <a:gd name="connsiteX47" fmla="*/ 6444000 w 6444000"/>
              <a:gd name="connsiteY47" fmla="*/ 1694746 h 6444000"/>
              <a:gd name="connsiteX48" fmla="*/ 6444000 w 6444000"/>
              <a:gd name="connsiteY48" fmla="*/ 1851435 h 6444000"/>
              <a:gd name="connsiteX49" fmla="*/ 6444000 w 6444000"/>
              <a:gd name="connsiteY49" fmla="*/ 2026538 h 6444000"/>
              <a:gd name="connsiteX50" fmla="*/ 6444000 w 6444000"/>
              <a:gd name="connsiteY50" fmla="*/ 2221077 h 6444000"/>
              <a:gd name="connsiteX51" fmla="*/ 6444000 w 6444000"/>
              <a:gd name="connsiteY51" fmla="*/ 2436077 h 6444000"/>
              <a:gd name="connsiteX52" fmla="*/ 6444000 w 6444000"/>
              <a:gd name="connsiteY52" fmla="*/ 2672559 h 6444000"/>
              <a:gd name="connsiteX53" fmla="*/ 6444000 w 6444000"/>
              <a:gd name="connsiteY53" fmla="*/ 2931547 h 6444000"/>
              <a:gd name="connsiteX54" fmla="*/ 6444000 w 6444000"/>
              <a:gd name="connsiteY54" fmla="*/ 3214064 h 6444000"/>
              <a:gd name="connsiteX55" fmla="*/ 6444000 w 6444000"/>
              <a:gd name="connsiteY55" fmla="*/ 3521133 h 6444000"/>
              <a:gd name="connsiteX56" fmla="*/ 6444000 w 6444000"/>
              <a:gd name="connsiteY56" fmla="*/ 3853777 h 6444000"/>
              <a:gd name="connsiteX57" fmla="*/ 6444000 w 6444000"/>
              <a:gd name="connsiteY57" fmla="*/ 4213019 h 6444000"/>
              <a:gd name="connsiteX58" fmla="*/ 6444000 w 6444000"/>
              <a:gd name="connsiteY58" fmla="*/ 4599881 h 6444000"/>
              <a:gd name="connsiteX59" fmla="*/ 6444000 w 6444000"/>
              <a:gd name="connsiteY59" fmla="*/ 5015388 h 6444000"/>
              <a:gd name="connsiteX60" fmla="*/ 6444000 w 6444000"/>
              <a:gd name="connsiteY60" fmla="*/ 5234202 h 6444000"/>
              <a:gd name="connsiteX61" fmla="*/ 6444000 w 6444000"/>
              <a:gd name="connsiteY61" fmla="*/ 5460561 h 6444000"/>
              <a:gd name="connsiteX62" fmla="*/ 6444000 w 6444000"/>
              <a:gd name="connsiteY62" fmla="*/ 5694593 h 6444000"/>
              <a:gd name="connsiteX63" fmla="*/ 6444000 w 6444000"/>
              <a:gd name="connsiteY63" fmla="*/ 5936424 h 6444000"/>
              <a:gd name="connsiteX64" fmla="*/ 6444000 w 6444000"/>
              <a:gd name="connsiteY64" fmla="*/ 6186184 h 6444000"/>
              <a:gd name="connsiteX65" fmla="*/ 6444000 w 6444000"/>
              <a:gd name="connsiteY65" fmla="*/ 6444000 h 6444000"/>
              <a:gd name="connsiteX66" fmla="*/ 6442427 w 6444000"/>
              <a:gd name="connsiteY66" fmla="*/ 6444000 h 6444000"/>
              <a:gd name="connsiteX67" fmla="*/ 6431414 w 6444000"/>
              <a:gd name="connsiteY67" fmla="*/ 6444000 h 6444000"/>
              <a:gd name="connsiteX68" fmla="*/ 6401523 w 6444000"/>
              <a:gd name="connsiteY68" fmla="*/ 6444000 h 6444000"/>
              <a:gd name="connsiteX69" fmla="*/ 6376548 w 6444000"/>
              <a:gd name="connsiteY69" fmla="*/ 6444000 h 6444000"/>
              <a:gd name="connsiteX70" fmla="*/ 6343313 w 6444000"/>
              <a:gd name="connsiteY70" fmla="*/ 6444000 h 6444000"/>
              <a:gd name="connsiteX71" fmla="*/ 6300639 w 6444000"/>
              <a:gd name="connsiteY71" fmla="*/ 6444000 h 6444000"/>
              <a:gd name="connsiteX72" fmla="*/ 6247345 w 6444000"/>
              <a:gd name="connsiteY72" fmla="*/ 6444000 h 6444000"/>
              <a:gd name="connsiteX73" fmla="*/ 6182252 w 6444000"/>
              <a:gd name="connsiteY73" fmla="*/ 6444000 h 6444000"/>
              <a:gd name="connsiteX74" fmla="*/ 6104180 w 6444000"/>
              <a:gd name="connsiteY74" fmla="*/ 6444000 h 6444000"/>
              <a:gd name="connsiteX75" fmla="*/ 6011949 w 6444000"/>
              <a:gd name="connsiteY75" fmla="*/ 6444000 h 6444000"/>
              <a:gd name="connsiteX76" fmla="*/ 5904378 w 6444000"/>
              <a:gd name="connsiteY76" fmla="*/ 6444000 h 6444000"/>
              <a:gd name="connsiteX77" fmla="*/ 5780289 w 6444000"/>
              <a:gd name="connsiteY77" fmla="*/ 6444000 h 6444000"/>
              <a:gd name="connsiteX78" fmla="*/ 5638500 w 6444000"/>
              <a:gd name="connsiteY78" fmla="*/ 6444000 h 6444000"/>
              <a:gd name="connsiteX79" fmla="*/ 5477833 w 6444000"/>
              <a:gd name="connsiteY79" fmla="*/ 6444000 h 6444000"/>
              <a:gd name="connsiteX80" fmla="*/ 5297107 w 6444000"/>
              <a:gd name="connsiteY80" fmla="*/ 6444000 h 6444000"/>
              <a:gd name="connsiteX81" fmla="*/ 5095142 w 6444000"/>
              <a:gd name="connsiteY81" fmla="*/ 6444000 h 6444000"/>
              <a:gd name="connsiteX82" fmla="*/ 4870758 w 6444000"/>
              <a:gd name="connsiteY82" fmla="*/ 6444000 h 6444000"/>
              <a:gd name="connsiteX83" fmla="*/ 4622776 w 6444000"/>
              <a:gd name="connsiteY83" fmla="*/ 6444000 h 6444000"/>
              <a:gd name="connsiteX84" fmla="*/ 4350015 w 6444000"/>
              <a:gd name="connsiteY84" fmla="*/ 6444000 h 6444000"/>
              <a:gd name="connsiteX85" fmla="*/ 4051296 w 6444000"/>
              <a:gd name="connsiteY85" fmla="*/ 6444000 h 6444000"/>
              <a:gd name="connsiteX86" fmla="*/ 3725438 w 6444000"/>
              <a:gd name="connsiteY86" fmla="*/ 6444000 h 6444000"/>
              <a:gd name="connsiteX87" fmla="*/ 3371262 w 6444000"/>
              <a:gd name="connsiteY87" fmla="*/ 6444000 h 6444000"/>
              <a:gd name="connsiteX88" fmla="*/ 3183185 w 6444000"/>
              <a:gd name="connsiteY88" fmla="*/ 6444000 h 6444000"/>
              <a:gd name="connsiteX89" fmla="*/ 2987587 w 6444000"/>
              <a:gd name="connsiteY89" fmla="*/ 6444000 h 6444000"/>
              <a:gd name="connsiteX90" fmla="*/ 2784319 w 6444000"/>
              <a:gd name="connsiteY90" fmla="*/ 6444000 h 6444000"/>
              <a:gd name="connsiteX91" fmla="*/ 2573234 w 6444000"/>
              <a:gd name="connsiteY91" fmla="*/ 6444000 h 6444000"/>
              <a:gd name="connsiteX92" fmla="*/ 2354185 w 6444000"/>
              <a:gd name="connsiteY92" fmla="*/ 6444000 h 6444000"/>
              <a:gd name="connsiteX93" fmla="*/ 2127024 w 6444000"/>
              <a:gd name="connsiteY93" fmla="*/ 6444000 h 6444000"/>
              <a:gd name="connsiteX94" fmla="*/ 1891603 w 6444000"/>
              <a:gd name="connsiteY94" fmla="*/ 6444000 h 6444000"/>
              <a:gd name="connsiteX95" fmla="*/ 1647775 w 6444000"/>
              <a:gd name="connsiteY95" fmla="*/ 6444000 h 6444000"/>
              <a:gd name="connsiteX96" fmla="*/ 1395392 w 6444000"/>
              <a:gd name="connsiteY96" fmla="*/ 6444000 h 6444000"/>
              <a:gd name="connsiteX97" fmla="*/ 1134308 w 6444000"/>
              <a:gd name="connsiteY97" fmla="*/ 6444000 h 6444000"/>
              <a:gd name="connsiteX98" fmla="*/ 864374 w 6444000"/>
              <a:gd name="connsiteY98" fmla="*/ 6444000 h 6444000"/>
              <a:gd name="connsiteX99" fmla="*/ 585443 w 6444000"/>
              <a:gd name="connsiteY99" fmla="*/ 6444000 h 6444000"/>
              <a:gd name="connsiteX100" fmla="*/ 297367 w 6444000"/>
              <a:gd name="connsiteY100" fmla="*/ 6444000 h 6444000"/>
              <a:gd name="connsiteX101" fmla="*/ 0 w 6444000"/>
              <a:gd name="connsiteY101" fmla="*/ 6444000 h 6444000"/>
              <a:gd name="connsiteX102" fmla="*/ 0 w 6444000"/>
              <a:gd name="connsiteY102" fmla="*/ 6442427 h 6444000"/>
              <a:gd name="connsiteX103" fmla="*/ 0 w 6444000"/>
              <a:gd name="connsiteY103" fmla="*/ 6431414 h 6444000"/>
              <a:gd name="connsiteX104" fmla="*/ 0 w 6444000"/>
              <a:gd name="connsiteY104" fmla="*/ 6401523 h 6444000"/>
              <a:gd name="connsiteX105" fmla="*/ 0 w 6444000"/>
              <a:gd name="connsiteY105" fmla="*/ 6376548 h 6444000"/>
              <a:gd name="connsiteX106" fmla="*/ 0 w 6444000"/>
              <a:gd name="connsiteY106" fmla="*/ 6343313 h 6444000"/>
              <a:gd name="connsiteX107" fmla="*/ 0 w 6444000"/>
              <a:gd name="connsiteY107" fmla="*/ 6300639 h 6444000"/>
              <a:gd name="connsiteX108" fmla="*/ 0 w 6444000"/>
              <a:gd name="connsiteY108" fmla="*/ 6247345 h 6444000"/>
              <a:gd name="connsiteX109" fmla="*/ 0 w 6444000"/>
              <a:gd name="connsiteY109" fmla="*/ 6182252 h 6444000"/>
              <a:gd name="connsiteX110" fmla="*/ 0 w 6444000"/>
              <a:gd name="connsiteY110" fmla="*/ 6104180 h 6444000"/>
              <a:gd name="connsiteX111" fmla="*/ 0 w 6444000"/>
              <a:gd name="connsiteY111" fmla="*/ 6011949 h 6444000"/>
              <a:gd name="connsiteX112" fmla="*/ 0 w 6444000"/>
              <a:gd name="connsiteY112" fmla="*/ 5904378 h 6444000"/>
              <a:gd name="connsiteX113" fmla="*/ 0 w 6444000"/>
              <a:gd name="connsiteY113" fmla="*/ 5780289 h 6444000"/>
              <a:gd name="connsiteX114" fmla="*/ 0 w 6444000"/>
              <a:gd name="connsiteY114" fmla="*/ 5638500 h 6444000"/>
              <a:gd name="connsiteX115" fmla="*/ 0 w 6444000"/>
              <a:gd name="connsiteY115" fmla="*/ 5477833 h 6444000"/>
              <a:gd name="connsiteX116" fmla="*/ 0 w 6444000"/>
              <a:gd name="connsiteY116" fmla="*/ 5297107 h 6444000"/>
              <a:gd name="connsiteX117" fmla="*/ 0 w 6444000"/>
              <a:gd name="connsiteY117" fmla="*/ 5095142 h 6444000"/>
              <a:gd name="connsiteX118" fmla="*/ 0 w 6444000"/>
              <a:gd name="connsiteY118" fmla="*/ 4870758 h 6444000"/>
              <a:gd name="connsiteX119" fmla="*/ 0 w 6444000"/>
              <a:gd name="connsiteY119" fmla="*/ 4622776 h 6444000"/>
              <a:gd name="connsiteX120" fmla="*/ 0 w 6444000"/>
              <a:gd name="connsiteY120" fmla="*/ 4350015 h 6444000"/>
              <a:gd name="connsiteX121" fmla="*/ 0 w 6444000"/>
              <a:gd name="connsiteY121" fmla="*/ 4051296 h 6444000"/>
              <a:gd name="connsiteX122" fmla="*/ 0 w 6444000"/>
              <a:gd name="connsiteY122" fmla="*/ 3725438 h 6444000"/>
              <a:gd name="connsiteX123" fmla="*/ 0 w 6444000"/>
              <a:gd name="connsiteY123" fmla="*/ 3371262 h 6444000"/>
              <a:gd name="connsiteX124" fmla="*/ 0 w 6444000"/>
              <a:gd name="connsiteY124" fmla="*/ 3183185 h 6444000"/>
              <a:gd name="connsiteX125" fmla="*/ 0 w 6444000"/>
              <a:gd name="connsiteY125" fmla="*/ 2987587 h 6444000"/>
              <a:gd name="connsiteX126" fmla="*/ 0 w 6444000"/>
              <a:gd name="connsiteY126" fmla="*/ 2784319 h 6444000"/>
              <a:gd name="connsiteX127" fmla="*/ 0 w 6444000"/>
              <a:gd name="connsiteY127" fmla="*/ 2573234 h 6444000"/>
              <a:gd name="connsiteX128" fmla="*/ 0 w 6444000"/>
              <a:gd name="connsiteY128" fmla="*/ 2354185 h 6444000"/>
              <a:gd name="connsiteX129" fmla="*/ 0 w 6444000"/>
              <a:gd name="connsiteY129" fmla="*/ 2127024 h 6444000"/>
              <a:gd name="connsiteX130" fmla="*/ 0 w 6444000"/>
              <a:gd name="connsiteY130" fmla="*/ 1891603 h 6444000"/>
              <a:gd name="connsiteX131" fmla="*/ 0 w 6444000"/>
              <a:gd name="connsiteY131" fmla="*/ 1647775 h 6444000"/>
              <a:gd name="connsiteX132" fmla="*/ 0 w 6444000"/>
              <a:gd name="connsiteY132" fmla="*/ 1395392 h 6444000"/>
              <a:gd name="connsiteX133" fmla="*/ 0 w 6444000"/>
              <a:gd name="connsiteY133" fmla="*/ 1134308 h 6444000"/>
              <a:gd name="connsiteX134" fmla="*/ 0 w 6444000"/>
              <a:gd name="connsiteY134" fmla="*/ 864374 h 6444000"/>
              <a:gd name="connsiteX135" fmla="*/ 0 w 6444000"/>
              <a:gd name="connsiteY135" fmla="*/ 585443 h 6444000"/>
              <a:gd name="connsiteX136" fmla="*/ 0 w 6444000"/>
              <a:gd name="connsiteY136" fmla="*/ 297367 h 6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444000" h="6444000">
                <a:moveTo>
                  <a:pt x="0" y="0"/>
                </a:moveTo>
                <a:lnTo>
                  <a:pt x="1364" y="0"/>
                </a:lnTo>
                <a:lnTo>
                  <a:pt x="10912" y="0"/>
                </a:lnTo>
                <a:lnTo>
                  <a:pt x="36828" y="0"/>
                </a:lnTo>
                <a:lnTo>
                  <a:pt x="58481" y="0"/>
                </a:lnTo>
                <a:lnTo>
                  <a:pt x="87296" y="0"/>
                </a:lnTo>
                <a:lnTo>
                  <a:pt x="124294" y="0"/>
                </a:lnTo>
                <a:lnTo>
                  <a:pt x="170499" y="0"/>
                </a:lnTo>
                <a:lnTo>
                  <a:pt x="226935" y="0"/>
                </a:lnTo>
                <a:lnTo>
                  <a:pt x="294623" y="0"/>
                </a:lnTo>
                <a:lnTo>
                  <a:pt x="374587" y="0"/>
                </a:lnTo>
                <a:lnTo>
                  <a:pt x="467850" y="0"/>
                </a:lnTo>
                <a:lnTo>
                  <a:pt x="575435" y="0"/>
                </a:lnTo>
                <a:lnTo>
                  <a:pt x="698365" y="0"/>
                </a:lnTo>
                <a:lnTo>
                  <a:pt x="837663" y="0"/>
                </a:lnTo>
                <a:lnTo>
                  <a:pt x="994351" y="0"/>
                </a:lnTo>
                <a:lnTo>
                  <a:pt x="1169454" y="0"/>
                </a:lnTo>
                <a:lnTo>
                  <a:pt x="1363993" y="0"/>
                </a:lnTo>
                <a:lnTo>
                  <a:pt x="1578993" y="0"/>
                </a:lnTo>
                <a:lnTo>
                  <a:pt x="1815475" y="0"/>
                </a:lnTo>
                <a:lnTo>
                  <a:pt x="2074464" y="0"/>
                </a:lnTo>
                <a:lnTo>
                  <a:pt x="2356981" y="0"/>
                </a:lnTo>
                <a:lnTo>
                  <a:pt x="2664050" y="0"/>
                </a:lnTo>
                <a:lnTo>
                  <a:pt x="2996693" y="0"/>
                </a:lnTo>
                <a:lnTo>
                  <a:pt x="3355935" y="0"/>
                </a:lnTo>
                <a:lnTo>
                  <a:pt x="3742798" y="0"/>
                </a:lnTo>
                <a:lnTo>
                  <a:pt x="4158304" y="0"/>
                </a:lnTo>
                <a:lnTo>
                  <a:pt x="4377119" y="0"/>
                </a:lnTo>
                <a:lnTo>
                  <a:pt x="4603478" y="0"/>
                </a:lnTo>
                <a:lnTo>
                  <a:pt x="4837509" y="0"/>
                </a:lnTo>
                <a:lnTo>
                  <a:pt x="5079341" y="0"/>
                </a:lnTo>
                <a:lnTo>
                  <a:pt x="5329101" y="0"/>
                </a:lnTo>
                <a:lnTo>
                  <a:pt x="5586917" y="0"/>
                </a:lnTo>
                <a:cubicBezTo>
                  <a:pt x="5923401" y="336485"/>
                  <a:pt x="6110690" y="523774"/>
                  <a:pt x="6444000" y="857084"/>
                </a:cubicBezTo>
                <a:lnTo>
                  <a:pt x="6444000" y="858448"/>
                </a:lnTo>
                <a:lnTo>
                  <a:pt x="6444000" y="867996"/>
                </a:lnTo>
                <a:lnTo>
                  <a:pt x="6444000" y="893912"/>
                </a:lnTo>
                <a:lnTo>
                  <a:pt x="6444000" y="915565"/>
                </a:lnTo>
                <a:lnTo>
                  <a:pt x="6444000" y="944379"/>
                </a:lnTo>
                <a:lnTo>
                  <a:pt x="6444000" y="981378"/>
                </a:lnTo>
                <a:lnTo>
                  <a:pt x="6444000" y="1027583"/>
                </a:lnTo>
                <a:lnTo>
                  <a:pt x="6444000" y="1084018"/>
                </a:lnTo>
                <a:lnTo>
                  <a:pt x="6444000" y="1151706"/>
                </a:lnTo>
                <a:lnTo>
                  <a:pt x="6444000" y="1231671"/>
                </a:lnTo>
                <a:lnTo>
                  <a:pt x="6444000" y="1324934"/>
                </a:lnTo>
                <a:lnTo>
                  <a:pt x="6444000" y="1432519"/>
                </a:lnTo>
                <a:lnTo>
                  <a:pt x="6444000" y="1555448"/>
                </a:lnTo>
                <a:lnTo>
                  <a:pt x="6444000" y="1694746"/>
                </a:lnTo>
                <a:lnTo>
                  <a:pt x="6444000" y="1851435"/>
                </a:lnTo>
                <a:lnTo>
                  <a:pt x="6444000" y="2026538"/>
                </a:lnTo>
                <a:lnTo>
                  <a:pt x="6444000" y="2221077"/>
                </a:lnTo>
                <a:lnTo>
                  <a:pt x="6444000" y="2436077"/>
                </a:lnTo>
                <a:lnTo>
                  <a:pt x="6444000" y="2672559"/>
                </a:lnTo>
                <a:lnTo>
                  <a:pt x="6444000" y="2931547"/>
                </a:lnTo>
                <a:lnTo>
                  <a:pt x="6444000" y="3214064"/>
                </a:lnTo>
                <a:lnTo>
                  <a:pt x="6444000" y="3521133"/>
                </a:lnTo>
                <a:lnTo>
                  <a:pt x="6444000" y="3853777"/>
                </a:lnTo>
                <a:lnTo>
                  <a:pt x="6444000" y="4213019"/>
                </a:lnTo>
                <a:lnTo>
                  <a:pt x="6444000" y="4599881"/>
                </a:lnTo>
                <a:lnTo>
                  <a:pt x="6444000" y="5015388"/>
                </a:lnTo>
                <a:lnTo>
                  <a:pt x="6444000" y="5234202"/>
                </a:lnTo>
                <a:lnTo>
                  <a:pt x="6444000" y="5460561"/>
                </a:lnTo>
                <a:lnTo>
                  <a:pt x="6444000" y="5694593"/>
                </a:lnTo>
                <a:lnTo>
                  <a:pt x="6444000" y="5936424"/>
                </a:lnTo>
                <a:lnTo>
                  <a:pt x="6444000" y="6186184"/>
                </a:lnTo>
                <a:lnTo>
                  <a:pt x="6444000" y="6444000"/>
                </a:lnTo>
                <a:lnTo>
                  <a:pt x="6442427" y="6444000"/>
                </a:lnTo>
                <a:lnTo>
                  <a:pt x="6431414" y="6444000"/>
                </a:lnTo>
                <a:lnTo>
                  <a:pt x="6401523" y="6444000"/>
                </a:lnTo>
                <a:lnTo>
                  <a:pt x="6376548" y="6444000"/>
                </a:lnTo>
                <a:lnTo>
                  <a:pt x="6343313" y="6444000"/>
                </a:lnTo>
                <a:lnTo>
                  <a:pt x="6300639" y="6444000"/>
                </a:lnTo>
                <a:lnTo>
                  <a:pt x="6247345" y="6444000"/>
                </a:lnTo>
                <a:lnTo>
                  <a:pt x="6182252" y="6444000"/>
                </a:lnTo>
                <a:lnTo>
                  <a:pt x="6104180" y="6444000"/>
                </a:lnTo>
                <a:lnTo>
                  <a:pt x="6011949" y="6444000"/>
                </a:lnTo>
                <a:lnTo>
                  <a:pt x="5904378" y="6444000"/>
                </a:lnTo>
                <a:lnTo>
                  <a:pt x="5780289" y="6444000"/>
                </a:lnTo>
                <a:lnTo>
                  <a:pt x="5638500" y="6444000"/>
                </a:lnTo>
                <a:lnTo>
                  <a:pt x="5477833" y="6444000"/>
                </a:lnTo>
                <a:lnTo>
                  <a:pt x="5297107" y="6444000"/>
                </a:lnTo>
                <a:lnTo>
                  <a:pt x="5095142" y="6444000"/>
                </a:lnTo>
                <a:lnTo>
                  <a:pt x="4870758" y="6444000"/>
                </a:lnTo>
                <a:lnTo>
                  <a:pt x="4622776" y="6444000"/>
                </a:lnTo>
                <a:lnTo>
                  <a:pt x="4350015" y="6444000"/>
                </a:lnTo>
                <a:lnTo>
                  <a:pt x="4051296" y="6444000"/>
                </a:lnTo>
                <a:lnTo>
                  <a:pt x="3725438" y="6444000"/>
                </a:lnTo>
                <a:lnTo>
                  <a:pt x="3371262" y="6444000"/>
                </a:lnTo>
                <a:lnTo>
                  <a:pt x="3183185" y="6444000"/>
                </a:lnTo>
                <a:lnTo>
                  <a:pt x="2987587" y="6444000"/>
                </a:lnTo>
                <a:lnTo>
                  <a:pt x="2784319" y="6444000"/>
                </a:lnTo>
                <a:lnTo>
                  <a:pt x="2573234" y="6444000"/>
                </a:lnTo>
                <a:lnTo>
                  <a:pt x="2354185" y="6444000"/>
                </a:lnTo>
                <a:lnTo>
                  <a:pt x="2127024" y="6444000"/>
                </a:lnTo>
                <a:lnTo>
                  <a:pt x="1891603" y="6444000"/>
                </a:lnTo>
                <a:lnTo>
                  <a:pt x="1647775" y="6444000"/>
                </a:lnTo>
                <a:lnTo>
                  <a:pt x="1395392" y="6444000"/>
                </a:lnTo>
                <a:lnTo>
                  <a:pt x="1134308" y="6444000"/>
                </a:lnTo>
                <a:lnTo>
                  <a:pt x="864374" y="6444000"/>
                </a:lnTo>
                <a:lnTo>
                  <a:pt x="585443" y="6444000"/>
                </a:lnTo>
                <a:lnTo>
                  <a:pt x="297367" y="6444000"/>
                </a:lnTo>
                <a:lnTo>
                  <a:pt x="0" y="6444000"/>
                </a:lnTo>
                <a:lnTo>
                  <a:pt x="0" y="6442427"/>
                </a:lnTo>
                <a:lnTo>
                  <a:pt x="0" y="6431414"/>
                </a:lnTo>
                <a:lnTo>
                  <a:pt x="0" y="6401523"/>
                </a:lnTo>
                <a:lnTo>
                  <a:pt x="0" y="6376548"/>
                </a:lnTo>
                <a:lnTo>
                  <a:pt x="0" y="6343313"/>
                </a:lnTo>
                <a:lnTo>
                  <a:pt x="0" y="6300639"/>
                </a:lnTo>
                <a:lnTo>
                  <a:pt x="0" y="6247345"/>
                </a:lnTo>
                <a:lnTo>
                  <a:pt x="0" y="6182252"/>
                </a:lnTo>
                <a:lnTo>
                  <a:pt x="0" y="6104180"/>
                </a:lnTo>
                <a:lnTo>
                  <a:pt x="0" y="6011949"/>
                </a:lnTo>
                <a:lnTo>
                  <a:pt x="0" y="5904378"/>
                </a:lnTo>
                <a:lnTo>
                  <a:pt x="0" y="5780289"/>
                </a:lnTo>
                <a:lnTo>
                  <a:pt x="0" y="5638500"/>
                </a:lnTo>
                <a:lnTo>
                  <a:pt x="0" y="5477833"/>
                </a:lnTo>
                <a:lnTo>
                  <a:pt x="0" y="5297107"/>
                </a:lnTo>
                <a:lnTo>
                  <a:pt x="0" y="5095142"/>
                </a:lnTo>
                <a:lnTo>
                  <a:pt x="0" y="4870758"/>
                </a:lnTo>
                <a:lnTo>
                  <a:pt x="0" y="4622776"/>
                </a:lnTo>
                <a:lnTo>
                  <a:pt x="0" y="4350015"/>
                </a:lnTo>
                <a:lnTo>
                  <a:pt x="0" y="4051296"/>
                </a:lnTo>
                <a:lnTo>
                  <a:pt x="0" y="3725438"/>
                </a:lnTo>
                <a:lnTo>
                  <a:pt x="0" y="3371262"/>
                </a:lnTo>
                <a:lnTo>
                  <a:pt x="0" y="3183185"/>
                </a:lnTo>
                <a:lnTo>
                  <a:pt x="0" y="2987587"/>
                </a:lnTo>
                <a:lnTo>
                  <a:pt x="0" y="2784319"/>
                </a:lnTo>
                <a:lnTo>
                  <a:pt x="0" y="2573234"/>
                </a:lnTo>
                <a:lnTo>
                  <a:pt x="0" y="2354185"/>
                </a:lnTo>
                <a:lnTo>
                  <a:pt x="0" y="2127024"/>
                </a:lnTo>
                <a:lnTo>
                  <a:pt x="0" y="1891603"/>
                </a:lnTo>
                <a:lnTo>
                  <a:pt x="0" y="1647775"/>
                </a:lnTo>
                <a:lnTo>
                  <a:pt x="0" y="1395392"/>
                </a:lnTo>
                <a:lnTo>
                  <a:pt x="0" y="1134308"/>
                </a:lnTo>
                <a:lnTo>
                  <a:pt x="0" y="864374"/>
                </a:lnTo>
                <a:lnTo>
                  <a:pt x="0" y="585443"/>
                </a:lnTo>
                <a:lnTo>
                  <a:pt x="0" y="297367"/>
                </a:lnTo>
                <a:close/>
              </a:path>
            </a:pathLst>
          </a:custGeom>
          <a:solidFill>
            <a:schemeClr val="bg1">
              <a:lumMod val="85000"/>
            </a:schemeClr>
          </a:solidFill>
        </p:spPr>
        <p:txBody>
          <a:bodyPr wrap="square" lIns="180000" tIns="180000" anchor="t" anchorCtr="0">
            <a:noAutofit/>
          </a:bodyPr>
          <a:lstStyle>
            <a:lvl1pPr marL="0" indent="0" algn="l">
              <a:buNone/>
              <a:defRPr sz="1600">
                <a:solidFill>
                  <a:schemeClr val="tx2"/>
                </a:solidFill>
              </a:defRPr>
            </a:lvl1pPr>
          </a:lstStyle>
          <a:p>
            <a:r>
              <a:rPr lang="da-DK" noProof="0" dirty="0"/>
              <a:t>Klik på denne pladsholder og indsæt billede via Skyfish</a:t>
            </a:r>
          </a:p>
        </p:txBody>
      </p:sp>
      <p:pic>
        <p:nvPicPr>
          <p:cNvPr id="21" name="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17044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i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hasCustomPrompt="1"/>
          </p:nvPr>
        </p:nvSpPr>
        <p:spPr>
          <a:xfrm>
            <a:off x="5535750" y="1535759"/>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80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5535450" y="4337264"/>
            <a:ext cx="3780000" cy="835761"/>
          </a:xfrm>
        </p:spPr>
        <p:txBody>
          <a:bodyPr lIns="216000" rIns="612000"/>
          <a:lstStyle>
            <a:lvl1pPr marL="0" indent="0">
              <a:lnSpc>
                <a:spcPct val="95000"/>
              </a:lnSpc>
              <a:spcAft>
                <a:spcPts val="0"/>
              </a:spcAft>
              <a:buFontTx/>
              <a:buNone/>
              <a:defRPr sz="1800">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208800" y="4204800"/>
            <a:ext cx="2448000" cy="2448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20. april 2025</a:t>
            </a:fld>
            <a:endParaRPr lang="da-DK" dirty="0"/>
          </a:p>
        </p:txBody>
      </p:sp>
      <p:sp>
        <p:nvSpPr>
          <p:cNvPr id="12"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5" name="Rectangle 14"/>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Rectangle 17"/>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09285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si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hasCustomPrompt="1"/>
          </p:nvPr>
        </p:nvSpPr>
        <p:spPr>
          <a:xfrm>
            <a:off x="5535750" y="1535759"/>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80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5535450" y="4337264"/>
            <a:ext cx="3780000" cy="835761"/>
          </a:xfrm>
        </p:spPr>
        <p:txBody>
          <a:bodyPr lIns="216000" rIns="612000"/>
          <a:lstStyle>
            <a:lvl1pPr marL="0" indent="0">
              <a:lnSpc>
                <a:spcPct val="95000"/>
              </a:lnSpc>
              <a:spcAft>
                <a:spcPts val="500"/>
              </a:spcAft>
              <a:buFontTx/>
              <a:buNone/>
              <a:defRPr sz="1800">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208800" y="4204800"/>
            <a:ext cx="2448000" cy="2448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20. april 2025</a:t>
            </a:fld>
            <a:endParaRPr lang="da-DK" dirty="0"/>
          </a:p>
        </p:txBody>
      </p:sp>
      <p:sp>
        <p:nvSpPr>
          <p:cNvPr id="18"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20" name="Rectangle 19"/>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2" name="Rectangle 21"/>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745008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8" name="Date Placeholder 7"/>
          <p:cNvSpPr>
            <a:spLocks noGrp="1"/>
          </p:cNvSpPr>
          <p:nvPr>
            <p:ph type="dt" sz="half" idx="10"/>
          </p:nvPr>
        </p:nvSpPr>
        <p:spPr/>
        <p:txBody>
          <a:bodyPr/>
          <a:lstStyle/>
          <a:p>
            <a:fld id="{D9FE36D3-6D8A-41B0-8F1B-2F75587B4040}" type="datetime2">
              <a:rPr lang="da-DK" smtClean="0"/>
              <a:t>20. april 2025</a:t>
            </a:fld>
            <a:endParaRPr lang="da-DK" dirty="0"/>
          </a:p>
        </p:txBody>
      </p:sp>
      <p:sp>
        <p:nvSpPr>
          <p:cNvPr id="9" name="Footer Placeholder 8" hidden="1"/>
          <p:cNvSpPr>
            <a:spLocks noGrp="1"/>
          </p:cNvSpPr>
          <p:nvPr>
            <p:ph type="ftr" sz="quarter" idx="11"/>
          </p:nvPr>
        </p:nvSpPr>
        <p:spPr/>
        <p:txBody>
          <a:bodyPr/>
          <a:lstStyle/>
          <a:p>
            <a:endParaRPr lang="da-DK" dirty="0"/>
          </a:p>
        </p:txBody>
      </p:sp>
      <p:sp>
        <p:nvSpPr>
          <p:cNvPr id="10" name="Slide Number Placeholder 9" hidden="1"/>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3" name="Text Placeholder 12"/>
          <p:cNvSpPr>
            <a:spLocks noGrp="1" noChangeAspect="1"/>
          </p:cNvSpPr>
          <p:nvPr>
            <p:ph type="body" sz="quarter" idx="13"/>
          </p:nvPr>
        </p:nvSpPr>
        <p:spPr>
          <a:xfrm>
            <a:off x="778302" y="2291246"/>
            <a:ext cx="1692000" cy="1692000"/>
          </a:xfrm>
          <a:prstGeom prst="ellipse">
            <a:avLst/>
          </a:prstGeom>
          <a:solidFill>
            <a:schemeClr val="accent6"/>
          </a:solidFill>
        </p:spPr>
        <p:txBody>
          <a:bodyPr anchor="ctr" anchorCtr="0"/>
          <a:lstStyle>
            <a:lvl1pPr marL="0" indent="0" algn="ctr">
              <a:buNone/>
              <a:defRPr sz="2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4" name="Text Placeholder 12"/>
          <p:cNvSpPr>
            <a:spLocks noGrp="1" noChangeAspect="1"/>
          </p:cNvSpPr>
          <p:nvPr>
            <p:ph type="body" sz="quarter" idx="14"/>
          </p:nvPr>
        </p:nvSpPr>
        <p:spPr>
          <a:xfrm>
            <a:off x="1433151" y="4172818"/>
            <a:ext cx="2052000" cy="2052000"/>
          </a:xfrm>
          <a:prstGeom prst="ellipse">
            <a:avLst/>
          </a:prstGeom>
          <a:solidFill>
            <a:schemeClr val="accent2"/>
          </a:solidFill>
        </p:spPr>
        <p:txBody>
          <a:bodyPr anchor="ctr" anchorCtr="0"/>
          <a:lstStyle>
            <a:lvl1pPr marL="0" indent="0" algn="ctr">
              <a:buNone/>
              <a:defRPr sz="2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5" name="Text Placeholder 12"/>
          <p:cNvSpPr>
            <a:spLocks noGrp="1" noChangeAspect="1"/>
          </p:cNvSpPr>
          <p:nvPr>
            <p:ph type="body" sz="quarter" idx="15"/>
          </p:nvPr>
        </p:nvSpPr>
        <p:spPr>
          <a:xfrm>
            <a:off x="4019590" y="2242546"/>
            <a:ext cx="792000" cy="792000"/>
          </a:xfrm>
          <a:prstGeom prst="ellipse">
            <a:avLst/>
          </a:prstGeom>
          <a:solidFill>
            <a:schemeClr val="accent5"/>
          </a:solidFill>
        </p:spPr>
        <p:txBody>
          <a:bodyPr anchor="ctr" anchorCtr="0"/>
          <a:lstStyle>
            <a:lvl1pPr marL="0" indent="0" algn="ctr">
              <a:buNone/>
              <a:defRPr sz="1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6" name="Text Placeholder 12"/>
          <p:cNvSpPr>
            <a:spLocks noGrp="1" noChangeAspect="1"/>
          </p:cNvSpPr>
          <p:nvPr>
            <p:ph type="body" sz="quarter" idx="16"/>
          </p:nvPr>
        </p:nvSpPr>
        <p:spPr>
          <a:xfrm>
            <a:off x="8016602" y="2556892"/>
            <a:ext cx="864000" cy="864000"/>
          </a:xfrm>
          <a:prstGeom prst="ellipse">
            <a:avLst/>
          </a:prstGeom>
          <a:solidFill>
            <a:schemeClr val="accent6"/>
          </a:solidFill>
        </p:spPr>
        <p:txBody>
          <a:bodyPr anchor="ctr" anchorCtr="0"/>
          <a:lstStyle>
            <a:lvl1pPr marL="0" indent="0" algn="ctr">
              <a:buNone/>
              <a:defRPr sz="1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7" name="Text Placeholder 12"/>
          <p:cNvSpPr>
            <a:spLocks noGrp="1" noChangeAspect="1"/>
          </p:cNvSpPr>
          <p:nvPr>
            <p:ph type="body" sz="quarter" idx="17"/>
          </p:nvPr>
        </p:nvSpPr>
        <p:spPr>
          <a:xfrm>
            <a:off x="3191930" y="3201621"/>
            <a:ext cx="1008000" cy="1008000"/>
          </a:xfrm>
          <a:prstGeom prst="ellipse">
            <a:avLst/>
          </a:prstGeom>
          <a:solidFill>
            <a:schemeClr val="accent4"/>
          </a:solidFill>
        </p:spPr>
        <p:txBody>
          <a:bodyPr anchor="ctr" anchorCtr="0"/>
          <a:lstStyle>
            <a:lvl1pPr marL="0" indent="0" algn="ctr">
              <a:buNone/>
              <a:defRPr sz="12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8" name="Text Placeholder 12"/>
          <p:cNvSpPr>
            <a:spLocks noGrp="1" noChangeAspect="1"/>
          </p:cNvSpPr>
          <p:nvPr>
            <p:ph type="body" sz="quarter" idx="18"/>
          </p:nvPr>
        </p:nvSpPr>
        <p:spPr>
          <a:xfrm>
            <a:off x="3868437" y="4717664"/>
            <a:ext cx="1368000" cy="1368000"/>
          </a:xfrm>
          <a:prstGeom prst="ellipse">
            <a:avLst/>
          </a:prstGeom>
          <a:solidFill>
            <a:schemeClr val="accent1"/>
          </a:solidFill>
        </p:spPr>
        <p:txBody>
          <a:bodyPr anchor="ctr" anchorCtr="0"/>
          <a:lstStyle>
            <a:lvl1pPr marL="0" indent="0" algn="ctr">
              <a:buNone/>
              <a:defRPr sz="16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9" name="Text Placeholder 12"/>
          <p:cNvSpPr>
            <a:spLocks noGrp="1" noChangeAspect="1"/>
          </p:cNvSpPr>
          <p:nvPr>
            <p:ph type="body" sz="quarter" idx="19"/>
          </p:nvPr>
        </p:nvSpPr>
        <p:spPr>
          <a:xfrm>
            <a:off x="7322277" y="4956214"/>
            <a:ext cx="1224000" cy="1224000"/>
          </a:xfrm>
          <a:prstGeom prst="ellipse">
            <a:avLst/>
          </a:prstGeom>
          <a:solidFill>
            <a:schemeClr val="accent2"/>
          </a:solidFill>
        </p:spPr>
        <p:txBody>
          <a:bodyPr anchor="ctr" anchorCtr="0"/>
          <a:lstStyle>
            <a:lvl1pPr marL="0" indent="0" algn="ctr">
              <a:buNone/>
              <a:defRPr sz="1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0" name="Text Placeholder 12"/>
          <p:cNvSpPr>
            <a:spLocks noGrp="1" noChangeAspect="1"/>
          </p:cNvSpPr>
          <p:nvPr>
            <p:ph type="body" sz="quarter" idx="20"/>
          </p:nvPr>
        </p:nvSpPr>
        <p:spPr>
          <a:xfrm>
            <a:off x="8948274" y="4637060"/>
            <a:ext cx="1440000" cy="1440000"/>
          </a:xfrm>
          <a:prstGeom prst="ellipse">
            <a:avLst/>
          </a:prstGeom>
          <a:solidFill>
            <a:schemeClr val="accent3"/>
          </a:solidFill>
        </p:spPr>
        <p:txBody>
          <a:bodyPr anchor="ctr" anchorCtr="0"/>
          <a:lstStyle>
            <a:lvl1pPr marL="0" indent="0" algn="ctr">
              <a:buNone/>
              <a:defRPr sz="16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1" name="Text Placeholder 12"/>
          <p:cNvSpPr>
            <a:spLocks noGrp="1" noChangeAspect="1"/>
          </p:cNvSpPr>
          <p:nvPr>
            <p:ph type="body" sz="quarter" idx="21"/>
          </p:nvPr>
        </p:nvSpPr>
        <p:spPr>
          <a:xfrm>
            <a:off x="4921558" y="2424588"/>
            <a:ext cx="2808000" cy="2808000"/>
          </a:xfrm>
          <a:prstGeom prst="ellipse">
            <a:avLst/>
          </a:prstGeom>
          <a:solidFill>
            <a:schemeClr val="accent3"/>
          </a:solidFill>
        </p:spPr>
        <p:txBody>
          <a:bodyPr anchor="ctr" anchorCtr="0"/>
          <a:lstStyle>
            <a:lvl1pPr marL="0" indent="0" algn="ctr">
              <a:buNone/>
              <a:defRPr sz="32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2" name="Text Placeholder 12"/>
          <p:cNvSpPr>
            <a:spLocks noGrp="1" noChangeAspect="1"/>
          </p:cNvSpPr>
          <p:nvPr>
            <p:ph type="body" sz="quarter" idx="22"/>
          </p:nvPr>
        </p:nvSpPr>
        <p:spPr>
          <a:xfrm>
            <a:off x="9248544" y="2288628"/>
            <a:ext cx="2124000" cy="2124000"/>
          </a:xfrm>
          <a:prstGeom prst="ellipse">
            <a:avLst/>
          </a:prstGeom>
          <a:solidFill>
            <a:schemeClr val="accent5"/>
          </a:solidFill>
        </p:spPr>
        <p:txBody>
          <a:bodyPr anchor="ctr" anchorCtr="0"/>
          <a:lstStyle>
            <a:lvl1pPr marL="0" indent="0" algn="ctr">
              <a:buNone/>
              <a:defRPr sz="2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Tree>
    <p:extLst>
      <p:ext uri="{BB962C8B-B14F-4D97-AF65-F5344CB8AC3E}">
        <p14:creationId xmlns:p14="http://schemas.microsoft.com/office/powerpoint/2010/main" val="264126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og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6" name="Date Placeholder 5"/>
          <p:cNvSpPr>
            <a:spLocks noGrp="1"/>
          </p:cNvSpPr>
          <p:nvPr>
            <p:ph type="dt" sz="half" idx="10"/>
          </p:nvPr>
        </p:nvSpPr>
        <p:spPr/>
        <p:txBody>
          <a:bodyPr/>
          <a:lstStyle/>
          <a:p>
            <a:fld id="{D9FE36D3-6D8A-41B0-8F1B-2F75587B4040}" type="datetime2">
              <a:rPr lang="da-DK" smtClean="0"/>
              <a:t>20. april 2025</a:t>
            </a:fld>
            <a:endParaRPr lang="da-DK" dirty="0"/>
          </a:p>
        </p:txBody>
      </p:sp>
      <p:sp>
        <p:nvSpPr>
          <p:cNvPr id="7" name="Footer Placeholder 6" hidden="1"/>
          <p:cNvSpPr>
            <a:spLocks noGrp="1"/>
          </p:cNvSpPr>
          <p:nvPr>
            <p:ph type="ftr" sz="quarter" idx="11"/>
          </p:nvPr>
        </p:nvSpPr>
        <p:spPr/>
        <p:txBody>
          <a:bodyPr/>
          <a:lstStyle/>
          <a:p>
            <a:endParaRPr lang="da-DK" dirty="0"/>
          </a:p>
        </p:txBody>
      </p:sp>
      <p:sp>
        <p:nvSpPr>
          <p:cNvPr id="8" name="Slide Number Placeholder 7" hidden="1"/>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3285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FE36D3-6D8A-41B0-8F1B-2F75587B4040}" type="datetime2">
              <a:rPr lang="da-DK" smtClean="0"/>
              <a:t>20. april 2025</a:t>
            </a:fld>
            <a:endParaRPr lang="da-DK" dirty="0"/>
          </a:p>
        </p:txBody>
      </p:sp>
      <p:sp>
        <p:nvSpPr>
          <p:cNvPr id="6" name="Footer Placeholder 5" hidden="1"/>
          <p:cNvSpPr>
            <a:spLocks noGrp="1"/>
          </p:cNvSpPr>
          <p:nvPr>
            <p:ph type="ftr" sz="quarter" idx="11"/>
          </p:nvPr>
        </p:nvSpPr>
        <p:spPr/>
        <p:txBody>
          <a:bodyPr/>
          <a:lstStyle/>
          <a:p>
            <a:endParaRPr lang="da-DK" dirty="0"/>
          </a:p>
        </p:txBody>
      </p:sp>
      <p:sp>
        <p:nvSpPr>
          <p:cNvPr id="7" name="Slide Number Placeholder 6" hidden="1"/>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2921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B)">
    <p:bg>
      <p:bgPr>
        <a:solidFill>
          <a:schemeClr val="bg1"/>
        </a:solidFill>
        <a:effectLst/>
      </p:bgPr>
    </p:bg>
    <p:spTree>
      <p:nvGrpSpPr>
        <p:cNvPr id="1" name=""/>
        <p:cNvGrpSpPr/>
        <p:nvPr/>
      </p:nvGrpSpPr>
      <p:grpSpPr>
        <a:xfrm>
          <a:off x="0" y="0"/>
          <a:ext cx="0" cy="0"/>
          <a:chOff x="0" y="0"/>
          <a:chExt cx="0" cy="0"/>
        </a:xfrm>
      </p:grpSpPr>
      <p:sp>
        <p:nvSpPr>
          <p:cNvPr id="5" name="Hvid baggr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756878" y="624469"/>
            <a:ext cx="7227922" cy="1973766"/>
          </a:xfrm>
        </p:spPr>
        <p:txBody>
          <a:bodyPr anchor="b"/>
          <a:lstStyle>
            <a:lvl1pPr algn="l">
              <a:defRPr sz="4800">
                <a:solidFill>
                  <a:schemeClr val="tx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755999" y="2810109"/>
            <a:ext cx="7228801" cy="1092819"/>
          </a:xfrm>
        </p:spPr>
        <p:txBody>
          <a:bodyPr/>
          <a:lstStyle>
            <a:lvl1pPr marL="0" indent="0" algn="l">
              <a:spcBef>
                <a:spcPts val="0"/>
              </a:spcBef>
              <a:buFont typeface="Arial" panose="020B0604020202020204" pitchFamily="34" charset="0"/>
              <a:buChar char="​"/>
              <a:defRPr sz="2400">
                <a:solidFill>
                  <a:schemeClr val="tx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9" name="Text Placeholder 3"/>
          <p:cNvSpPr>
            <a:spLocks noGrp="1"/>
          </p:cNvSpPr>
          <p:nvPr>
            <p:ph type="body" sz="quarter" idx="15" hasCustomPrompt="1"/>
          </p:nvPr>
        </p:nvSpPr>
        <p:spPr>
          <a:xfrm>
            <a:off x="755650" y="5510785"/>
            <a:ext cx="4563482" cy="391432"/>
          </a:xfrm>
        </p:spPr>
        <p:txBody>
          <a:bodyPr anchor="b" anchorCtr="0"/>
          <a:lstStyle>
            <a:lvl1pPr marL="0" indent="0">
              <a:lnSpc>
                <a:spcPct val="104000"/>
              </a:lnSpc>
              <a:buNone/>
              <a:defRPr sz="1600">
                <a:solidFill>
                  <a:schemeClr val="tx2"/>
                </a:solidFill>
              </a:defRPr>
            </a:lvl1pPr>
          </a:lstStyle>
          <a:p>
            <a:pPr lvl="0"/>
            <a:r>
              <a:rPr lang="da-DK" dirty="0"/>
              <a:t>Indsæt navn og efternavn</a:t>
            </a:r>
          </a:p>
        </p:txBody>
      </p:sp>
      <p:sp>
        <p:nvSpPr>
          <p:cNvPr id="7" name="Content Placeholder 4"/>
          <p:cNvSpPr>
            <a:spLocks noGrp="1"/>
          </p:cNvSpPr>
          <p:nvPr>
            <p:ph sz="quarter" idx="17" hasCustomPrompt="1"/>
          </p:nvPr>
        </p:nvSpPr>
        <p:spPr>
          <a:xfrm>
            <a:off x="6862642" y="4204800"/>
            <a:ext cx="1116000" cy="1116000"/>
          </a:xfrm>
        </p:spPr>
        <p:txBody>
          <a:bodyPr/>
          <a:lstStyle>
            <a:lvl1pPr marL="0" indent="0">
              <a:buNone/>
              <a:defRPr sz="1400" b="1"/>
            </a:lvl1pPr>
          </a:lstStyle>
          <a:p>
            <a:pPr lvl="0"/>
            <a:r>
              <a:rPr lang="da-DK" dirty="0"/>
              <a:t>Klik på denne pladsholder og indsæt ikon via Skyfish</a:t>
            </a:r>
          </a:p>
        </p:txBody>
      </p:sp>
      <p:sp>
        <p:nvSpPr>
          <p:cNvPr id="22" name="Content Placeholder 5"/>
          <p:cNvSpPr>
            <a:spLocks noGrp="1"/>
          </p:cNvSpPr>
          <p:nvPr>
            <p:ph sz="quarter" idx="18" hasCustomPrompt="1"/>
          </p:nvPr>
        </p:nvSpPr>
        <p:spPr>
          <a:xfrm>
            <a:off x="8199472" y="2872800"/>
            <a:ext cx="2448000" cy="2448000"/>
          </a:xfrm>
        </p:spPr>
        <p:txBody>
          <a:bodyPr/>
          <a:lstStyle>
            <a:lvl1pPr marL="0" indent="0">
              <a:buNone/>
              <a:defRPr sz="1400"/>
            </a:lvl1pPr>
          </a:lstStyle>
          <a:p>
            <a:pPr lvl="0"/>
            <a:r>
              <a:rPr lang="da-DK" dirty="0"/>
              <a:t>Klik på denne pladsholder og indsæt ikon via Skyfish</a:t>
            </a:r>
          </a:p>
        </p:txBody>
      </p:sp>
      <p:sp>
        <p:nvSpPr>
          <p:cNvPr id="24" name="Bogstav S"/>
          <p:cNvSpPr/>
          <p:nvPr userDrawn="1"/>
        </p:nvSpPr>
        <p:spPr>
          <a:xfrm>
            <a:off x="5532784" y="5539239"/>
            <a:ext cx="2448000" cy="1327939"/>
          </a:xfrm>
          <a:custGeom>
            <a:avLst/>
            <a:gdLst>
              <a:gd name="connsiteX0" fmla="*/ 327035 w 2448000"/>
              <a:gd name="connsiteY0" fmla="*/ 0 h 1327939"/>
              <a:gd name="connsiteX1" fmla="*/ 331178 w 2448000"/>
              <a:gd name="connsiteY1" fmla="*/ 0 h 1327939"/>
              <a:gd name="connsiteX2" fmla="*/ 360175 w 2448000"/>
              <a:gd name="connsiteY2" fmla="*/ 0 h 1327939"/>
              <a:gd name="connsiteX3" fmla="*/ 391762 w 2448000"/>
              <a:gd name="connsiteY3" fmla="*/ 0 h 1327939"/>
              <a:gd name="connsiteX4" fmla="*/ 438883 w 2448000"/>
              <a:gd name="connsiteY4" fmla="*/ 0 h 1327939"/>
              <a:gd name="connsiteX5" fmla="*/ 504645 w 2448000"/>
              <a:gd name="connsiteY5" fmla="*/ 0 h 1327939"/>
              <a:gd name="connsiteX6" fmla="*/ 592156 w 2448000"/>
              <a:gd name="connsiteY6" fmla="*/ 0 h 1327939"/>
              <a:gd name="connsiteX7" fmla="*/ 704521 w 2448000"/>
              <a:gd name="connsiteY7" fmla="*/ 0 h 1327939"/>
              <a:gd name="connsiteX8" fmla="*/ 844849 w 2448000"/>
              <a:gd name="connsiteY8" fmla="*/ 0 h 1327939"/>
              <a:gd name="connsiteX9" fmla="*/ 1016245 w 2448000"/>
              <a:gd name="connsiteY9" fmla="*/ 0 h 1327939"/>
              <a:gd name="connsiteX10" fmla="*/ 1221817 w 2448000"/>
              <a:gd name="connsiteY10" fmla="*/ 0 h 1327939"/>
              <a:gd name="connsiteX11" fmla="*/ 1464672 w 2448000"/>
              <a:gd name="connsiteY11" fmla="*/ 0 h 1327939"/>
              <a:gd name="connsiteX12" fmla="*/ 1747916 w 2448000"/>
              <a:gd name="connsiteY12" fmla="*/ 0 h 1327939"/>
              <a:gd name="connsiteX13" fmla="*/ 2074656 w 2448000"/>
              <a:gd name="connsiteY13" fmla="*/ 0 h 1327939"/>
              <a:gd name="connsiteX14" fmla="*/ 2448000 w 2448000"/>
              <a:gd name="connsiteY14" fmla="*/ 0 h 1327939"/>
              <a:gd name="connsiteX15" fmla="*/ 2448000 w 2448000"/>
              <a:gd name="connsiteY15" fmla="*/ 1203 h 1327939"/>
              <a:gd name="connsiteX16" fmla="*/ 2448000 w 2448000"/>
              <a:gd name="connsiteY16" fmla="*/ 9626 h 1327939"/>
              <a:gd name="connsiteX17" fmla="*/ 2448000 w 2448000"/>
              <a:gd name="connsiteY17" fmla="*/ 32489 h 1327939"/>
              <a:gd name="connsiteX18" fmla="*/ 2448000 w 2448000"/>
              <a:gd name="connsiteY18" fmla="*/ 77011 h 1327939"/>
              <a:gd name="connsiteX19" fmla="*/ 2448000 w 2448000"/>
              <a:gd name="connsiteY19" fmla="*/ 109650 h 1327939"/>
              <a:gd name="connsiteX20" fmla="*/ 2448000 w 2448000"/>
              <a:gd name="connsiteY20" fmla="*/ 150412 h 1327939"/>
              <a:gd name="connsiteX21" fmla="*/ 2448000 w 2448000"/>
              <a:gd name="connsiteY21" fmla="*/ 200198 h 1327939"/>
              <a:gd name="connsiteX22" fmla="*/ 2448000 w 2448000"/>
              <a:gd name="connsiteY22" fmla="*/ 259912 h 1327939"/>
              <a:gd name="connsiteX23" fmla="*/ 2448000 w 2448000"/>
              <a:gd name="connsiteY23" fmla="*/ 330455 h 1327939"/>
              <a:gd name="connsiteX24" fmla="*/ 2448000 w 2448000"/>
              <a:gd name="connsiteY24" fmla="*/ 412730 h 1327939"/>
              <a:gd name="connsiteX25" fmla="*/ 2448000 w 2448000"/>
              <a:gd name="connsiteY25" fmla="*/ 507640 h 1327939"/>
              <a:gd name="connsiteX26" fmla="*/ 2448000 w 2448000"/>
              <a:gd name="connsiteY26" fmla="*/ 616087 h 1327939"/>
              <a:gd name="connsiteX27" fmla="*/ 898553 w 2448000"/>
              <a:gd name="connsiteY27" fmla="*/ 616087 h 1327939"/>
              <a:gd name="connsiteX28" fmla="*/ 898553 w 2448000"/>
              <a:gd name="connsiteY28" fmla="*/ 922535 h 1327939"/>
              <a:gd name="connsiteX29" fmla="*/ 2120965 w 2448000"/>
              <a:gd name="connsiteY29" fmla="*/ 922535 h 1327939"/>
              <a:gd name="connsiteX30" fmla="*/ 2448000 w 2448000"/>
              <a:gd name="connsiteY30" fmla="*/ 1251327 h 1327939"/>
              <a:gd name="connsiteX31" fmla="*/ 2448000 w 2448000"/>
              <a:gd name="connsiteY31" fmla="*/ 1252524 h 1327939"/>
              <a:gd name="connsiteX32" fmla="*/ 2448000 w 2448000"/>
              <a:gd name="connsiteY32" fmla="*/ 1260904 h 1327939"/>
              <a:gd name="connsiteX33" fmla="*/ 2448000 w 2448000"/>
              <a:gd name="connsiteY33" fmla="*/ 1283648 h 1327939"/>
              <a:gd name="connsiteX34" fmla="*/ 2448000 w 2448000"/>
              <a:gd name="connsiteY34" fmla="*/ 1327939 h 1327939"/>
              <a:gd name="connsiteX35" fmla="*/ 117479 w 2448000"/>
              <a:gd name="connsiteY35" fmla="*/ 1327939 h 1327939"/>
              <a:gd name="connsiteX36" fmla="*/ 0 w 2448000"/>
              <a:gd name="connsiteY36" fmla="*/ 1209829 h 1327939"/>
              <a:gd name="connsiteX37" fmla="*/ 0 w 2448000"/>
              <a:gd name="connsiteY37" fmla="*/ 1208108 h 1327939"/>
              <a:gd name="connsiteX38" fmla="*/ 0 w 2448000"/>
              <a:gd name="connsiteY38" fmla="*/ 1196063 h 1327939"/>
              <a:gd name="connsiteX39" fmla="*/ 0 w 2448000"/>
              <a:gd name="connsiteY39" fmla="*/ 1182942 h 1327939"/>
              <a:gd name="connsiteX40" fmla="*/ 0 w 2448000"/>
              <a:gd name="connsiteY40" fmla="*/ 1163368 h 1327939"/>
              <a:gd name="connsiteX41" fmla="*/ 0 w 2448000"/>
              <a:gd name="connsiteY41" fmla="*/ 1136051 h 1327939"/>
              <a:gd name="connsiteX42" fmla="*/ 0 w 2448000"/>
              <a:gd name="connsiteY42" fmla="*/ 1099699 h 1327939"/>
              <a:gd name="connsiteX43" fmla="*/ 0 w 2448000"/>
              <a:gd name="connsiteY43" fmla="*/ 1053023 h 1327939"/>
              <a:gd name="connsiteX44" fmla="*/ 0 w 2448000"/>
              <a:gd name="connsiteY44" fmla="*/ 994732 h 1327939"/>
              <a:gd name="connsiteX45" fmla="*/ 0 w 2448000"/>
              <a:gd name="connsiteY45" fmla="*/ 923535 h 1327939"/>
              <a:gd name="connsiteX46" fmla="*/ 0 w 2448000"/>
              <a:gd name="connsiteY46" fmla="*/ 838142 h 1327939"/>
              <a:gd name="connsiteX47" fmla="*/ 0 w 2448000"/>
              <a:gd name="connsiteY47" fmla="*/ 737261 h 1327939"/>
              <a:gd name="connsiteX48" fmla="*/ 0 w 2448000"/>
              <a:gd name="connsiteY48" fmla="*/ 619604 h 1327939"/>
              <a:gd name="connsiteX49" fmla="*/ 0 w 2448000"/>
              <a:gd name="connsiteY49" fmla="*/ 483877 h 1327939"/>
              <a:gd name="connsiteX50" fmla="*/ 0 w 2448000"/>
              <a:gd name="connsiteY50" fmla="*/ 328793 h 1327939"/>
              <a:gd name="connsiteX51" fmla="*/ 327035 w 2448000"/>
              <a:gd name="connsiteY51" fmla="*/ 0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48000" h="1327939">
                <a:moveTo>
                  <a:pt x="327035" y="0"/>
                </a:moveTo>
                <a:lnTo>
                  <a:pt x="331178" y="0"/>
                </a:lnTo>
                <a:lnTo>
                  <a:pt x="360175" y="0"/>
                </a:lnTo>
                <a:lnTo>
                  <a:pt x="391762" y="0"/>
                </a:lnTo>
                <a:lnTo>
                  <a:pt x="438883" y="0"/>
                </a:lnTo>
                <a:lnTo>
                  <a:pt x="504645" y="0"/>
                </a:lnTo>
                <a:lnTo>
                  <a:pt x="592156" y="0"/>
                </a:lnTo>
                <a:lnTo>
                  <a:pt x="704521" y="0"/>
                </a:lnTo>
                <a:lnTo>
                  <a:pt x="844849" y="0"/>
                </a:lnTo>
                <a:lnTo>
                  <a:pt x="1016245" y="0"/>
                </a:lnTo>
                <a:lnTo>
                  <a:pt x="1221817" y="0"/>
                </a:lnTo>
                <a:lnTo>
                  <a:pt x="1464672" y="0"/>
                </a:lnTo>
                <a:lnTo>
                  <a:pt x="1747916" y="0"/>
                </a:lnTo>
                <a:lnTo>
                  <a:pt x="2074656" y="0"/>
                </a:lnTo>
                <a:lnTo>
                  <a:pt x="2448000" y="0"/>
                </a:lnTo>
                <a:lnTo>
                  <a:pt x="2448000" y="1203"/>
                </a:lnTo>
                <a:lnTo>
                  <a:pt x="2448000" y="9626"/>
                </a:lnTo>
                <a:lnTo>
                  <a:pt x="2448000" y="32489"/>
                </a:lnTo>
                <a:lnTo>
                  <a:pt x="2448000" y="77011"/>
                </a:lnTo>
                <a:lnTo>
                  <a:pt x="2448000" y="109650"/>
                </a:lnTo>
                <a:lnTo>
                  <a:pt x="2448000" y="150412"/>
                </a:lnTo>
                <a:lnTo>
                  <a:pt x="2448000" y="200198"/>
                </a:lnTo>
                <a:lnTo>
                  <a:pt x="2448000" y="259912"/>
                </a:lnTo>
                <a:lnTo>
                  <a:pt x="2448000" y="330455"/>
                </a:lnTo>
                <a:lnTo>
                  <a:pt x="2448000" y="412730"/>
                </a:lnTo>
                <a:lnTo>
                  <a:pt x="2448000" y="507640"/>
                </a:lnTo>
                <a:lnTo>
                  <a:pt x="2448000" y="616087"/>
                </a:lnTo>
                <a:cubicBezTo>
                  <a:pt x="2448000" y="616087"/>
                  <a:pt x="2448000" y="616087"/>
                  <a:pt x="898553" y="616087"/>
                </a:cubicBezTo>
                <a:cubicBezTo>
                  <a:pt x="898553" y="616087"/>
                  <a:pt x="898553" y="616087"/>
                  <a:pt x="898553" y="922535"/>
                </a:cubicBezTo>
                <a:cubicBezTo>
                  <a:pt x="898553" y="922535"/>
                  <a:pt x="898553" y="922535"/>
                  <a:pt x="2120965" y="922535"/>
                </a:cubicBezTo>
                <a:cubicBezTo>
                  <a:pt x="2251144" y="1050221"/>
                  <a:pt x="2320996" y="1123641"/>
                  <a:pt x="2448000" y="1251327"/>
                </a:cubicBezTo>
                <a:lnTo>
                  <a:pt x="2448000" y="1252524"/>
                </a:lnTo>
                <a:lnTo>
                  <a:pt x="2448000" y="1260904"/>
                </a:lnTo>
                <a:lnTo>
                  <a:pt x="2448000" y="1283648"/>
                </a:lnTo>
                <a:lnTo>
                  <a:pt x="2448000" y="1327939"/>
                </a:lnTo>
                <a:lnTo>
                  <a:pt x="117479" y="1327939"/>
                </a:lnTo>
                <a:cubicBezTo>
                  <a:pt x="82553" y="1292825"/>
                  <a:pt x="44452" y="1254519"/>
                  <a:pt x="0" y="1209829"/>
                </a:cubicBezTo>
                <a:lnTo>
                  <a:pt x="0" y="1208108"/>
                </a:lnTo>
                <a:lnTo>
                  <a:pt x="0" y="1196063"/>
                </a:lnTo>
                <a:lnTo>
                  <a:pt x="0" y="1182942"/>
                </a:lnTo>
                <a:lnTo>
                  <a:pt x="0" y="1163368"/>
                </a:lnTo>
                <a:lnTo>
                  <a:pt x="0" y="1136051"/>
                </a:lnTo>
                <a:lnTo>
                  <a:pt x="0" y="1099699"/>
                </a:lnTo>
                <a:lnTo>
                  <a:pt x="0" y="1053023"/>
                </a:lnTo>
                <a:lnTo>
                  <a:pt x="0" y="994732"/>
                </a:lnTo>
                <a:lnTo>
                  <a:pt x="0" y="923535"/>
                </a:lnTo>
                <a:lnTo>
                  <a:pt x="0" y="838142"/>
                </a:lnTo>
                <a:lnTo>
                  <a:pt x="0" y="737261"/>
                </a:lnTo>
                <a:lnTo>
                  <a:pt x="0" y="619604"/>
                </a:lnTo>
                <a:lnTo>
                  <a:pt x="0" y="483877"/>
                </a:lnTo>
                <a:lnTo>
                  <a:pt x="0" y="328793"/>
                </a:lnTo>
                <a:cubicBezTo>
                  <a:pt x="127004" y="201106"/>
                  <a:pt x="200031" y="127687"/>
                  <a:pt x="3270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0" name="Bogstav O"/>
          <p:cNvSpPr/>
          <p:nvPr userDrawn="1"/>
        </p:nvSpPr>
        <p:spPr>
          <a:xfrm>
            <a:off x="10867499" y="2880000"/>
            <a:ext cx="1324800" cy="2440800"/>
          </a:xfrm>
          <a:custGeom>
            <a:avLst/>
            <a:gdLst>
              <a:gd name="connsiteX0" fmla="*/ 326446 w 1324800"/>
              <a:gd name="connsiteY0" fmla="*/ 0 h 2440800"/>
              <a:gd name="connsiteX1" fmla="*/ 328396 w 1324800"/>
              <a:gd name="connsiteY1" fmla="*/ 0 h 2440800"/>
              <a:gd name="connsiteX2" fmla="*/ 342046 w 1324800"/>
              <a:gd name="connsiteY2" fmla="*/ 0 h 2440800"/>
              <a:gd name="connsiteX3" fmla="*/ 356914 w 1324800"/>
              <a:gd name="connsiteY3" fmla="*/ 0 h 2440800"/>
              <a:gd name="connsiteX4" fmla="*/ 379094 w 1324800"/>
              <a:gd name="connsiteY4" fmla="*/ 0 h 2440800"/>
              <a:gd name="connsiteX5" fmla="*/ 410049 w 1324800"/>
              <a:gd name="connsiteY5" fmla="*/ 0 h 2440800"/>
              <a:gd name="connsiteX6" fmla="*/ 451241 w 1324800"/>
              <a:gd name="connsiteY6" fmla="*/ 0 h 2440800"/>
              <a:gd name="connsiteX7" fmla="*/ 504132 w 1324800"/>
              <a:gd name="connsiteY7" fmla="*/ 0 h 2440800"/>
              <a:gd name="connsiteX8" fmla="*/ 570185 w 1324800"/>
              <a:gd name="connsiteY8" fmla="*/ 0 h 2440800"/>
              <a:gd name="connsiteX9" fmla="*/ 650863 w 1324800"/>
              <a:gd name="connsiteY9" fmla="*/ 0 h 2440800"/>
              <a:gd name="connsiteX10" fmla="*/ 747627 w 1324800"/>
              <a:gd name="connsiteY10" fmla="*/ 0 h 2440800"/>
              <a:gd name="connsiteX11" fmla="*/ 861940 w 1324800"/>
              <a:gd name="connsiteY11" fmla="*/ 0 h 2440800"/>
              <a:gd name="connsiteX12" fmla="*/ 995265 w 1324800"/>
              <a:gd name="connsiteY12" fmla="*/ 0 h 2440800"/>
              <a:gd name="connsiteX13" fmla="*/ 1149064 w 1324800"/>
              <a:gd name="connsiteY13" fmla="*/ 0 h 2440800"/>
              <a:gd name="connsiteX14" fmla="*/ 1324800 w 1324800"/>
              <a:gd name="connsiteY14" fmla="*/ 0 h 2440800"/>
              <a:gd name="connsiteX15" fmla="*/ 1324800 w 1324800"/>
              <a:gd name="connsiteY15" fmla="*/ 1192 h 2440800"/>
              <a:gd name="connsiteX16" fmla="*/ 1324800 w 1324800"/>
              <a:gd name="connsiteY16" fmla="*/ 9536 h 2440800"/>
              <a:gd name="connsiteX17" fmla="*/ 1324800 w 1324800"/>
              <a:gd name="connsiteY17" fmla="*/ 32183 h 2440800"/>
              <a:gd name="connsiteX18" fmla="*/ 1324800 w 1324800"/>
              <a:gd name="connsiteY18" fmla="*/ 76286 h 2440800"/>
              <a:gd name="connsiteX19" fmla="*/ 1324800 w 1324800"/>
              <a:gd name="connsiteY19" fmla="*/ 148996 h 2440800"/>
              <a:gd name="connsiteX20" fmla="*/ 1324800 w 1324800"/>
              <a:gd name="connsiteY20" fmla="*/ 257466 h 2440800"/>
              <a:gd name="connsiteX21" fmla="*/ 1324800 w 1324800"/>
              <a:gd name="connsiteY21" fmla="*/ 408846 h 2440800"/>
              <a:gd name="connsiteX22" fmla="*/ 1324800 w 1324800"/>
              <a:gd name="connsiteY22" fmla="*/ 502862 h 2440800"/>
              <a:gd name="connsiteX23" fmla="*/ 1324800 w 1324800"/>
              <a:gd name="connsiteY23" fmla="*/ 610288 h 2440800"/>
              <a:gd name="connsiteX24" fmla="*/ 896934 w 1324800"/>
              <a:gd name="connsiteY24" fmla="*/ 610288 h 2440800"/>
              <a:gd name="connsiteX25" fmla="*/ 896934 w 1324800"/>
              <a:gd name="connsiteY25" fmla="*/ 1830865 h 2440800"/>
              <a:gd name="connsiteX26" fmla="*/ 1324800 w 1324800"/>
              <a:gd name="connsiteY26" fmla="*/ 1830865 h 2440800"/>
              <a:gd name="connsiteX27" fmla="*/ 1324800 w 1324800"/>
              <a:gd name="connsiteY27" fmla="*/ 2440800 h 2440800"/>
              <a:gd name="connsiteX28" fmla="*/ 326100 w 1324800"/>
              <a:gd name="connsiteY28" fmla="*/ 2440800 h 2440800"/>
              <a:gd name="connsiteX29" fmla="*/ 240229 w 1324800"/>
              <a:gd name="connsiteY29" fmla="*/ 2353355 h 2440800"/>
              <a:gd name="connsiteX30" fmla="*/ 0 w 1324800"/>
              <a:gd name="connsiteY30" fmla="*/ 2115455 h 2440800"/>
              <a:gd name="connsiteX31" fmla="*/ 0 w 1324800"/>
              <a:gd name="connsiteY31" fmla="*/ 2111960 h 2440800"/>
              <a:gd name="connsiteX32" fmla="*/ 0 w 1324800"/>
              <a:gd name="connsiteY32" fmla="*/ 2087490 h 2440800"/>
              <a:gd name="connsiteX33" fmla="*/ 0 w 1324800"/>
              <a:gd name="connsiteY33" fmla="*/ 2060836 h 2440800"/>
              <a:gd name="connsiteX34" fmla="*/ 0 w 1324800"/>
              <a:gd name="connsiteY34" fmla="*/ 2021074 h 2440800"/>
              <a:gd name="connsiteX35" fmla="*/ 0 w 1324800"/>
              <a:gd name="connsiteY35" fmla="*/ 1965581 h 2440800"/>
              <a:gd name="connsiteX36" fmla="*/ 0 w 1324800"/>
              <a:gd name="connsiteY36" fmla="*/ 1891736 h 2440800"/>
              <a:gd name="connsiteX37" fmla="*/ 0 w 1324800"/>
              <a:gd name="connsiteY37" fmla="*/ 1796917 h 2440800"/>
              <a:gd name="connsiteX38" fmla="*/ 0 w 1324800"/>
              <a:gd name="connsiteY38" fmla="*/ 1678503 h 2440800"/>
              <a:gd name="connsiteX39" fmla="*/ 0 w 1324800"/>
              <a:gd name="connsiteY39" fmla="*/ 1533872 h 2440800"/>
              <a:gd name="connsiteX40" fmla="*/ 0 w 1324800"/>
              <a:gd name="connsiteY40" fmla="*/ 1360402 h 2440800"/>
              <a:gd name="connsiteX41" fmla="*/ 0 w 1324800"/>
              <a:gd name="connsiteY41" fmla="*/ 1155471 h 2440800"/>
              <a:gd name="connsiteX42" fmla="*/ 0 w 1324800"/>
              <a:gd name="connsiteY42" fmla="*/ 916458 h 2440800"/>
              <a:gd name="connsiteX43" fmla="*/ 0 w 1324800"/>
              <a:gd name="connsiteY43" fmla="*/ 640741 h 2440800"/>
              <a:gd name="connsiteX44" fmla="*/ 0 w 1324800"/>
              <a:gd name="connsiteY44" fmla="*/ 325698 h 2440800"/>
              <a:gd name="connsiteX45" fmla="*/ 326446 w 1324800"/>
              <a:gd name="connsiteY45" fmla="*/ 0 h 24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24800" h="2440800">
                <a:moveTo>
                  <a:pt x="326446" y="0"/>
                </a:moveTo>
                <a:lnTo>
                  <a:pt x="328396" y="0"/>
                </a:lnTo>
                <a:lnTo>
                  <a:pt x="342046" y="0"/>
                </a:lnTo>
                <a:lnTo>
                  <a:pt x="356914" y="0"/>
                </a:lnTo>
                <a:lnTo>
                  <a:pt x="379094" y="0"/>
                </a:lnTo>
                <a:lnTo>
                  <a:pt x="410049" y="0"/>
                </a:lnTo>
                <a:lnTo>
                  <a:pt x="451241" y="0"/>
                </a:lnTo>
                <a:lnTo>
                  <a:pt x="504132" y="0"/>
                </a:lnTo>
                <a:lnTo>
                  <a:pt x="570185" y="0"/>
                </a:lnTo>
                <a:lnTo>
                  <a:pt x="650863" y="0"/>
                </a:lnTo>
                <a:lnTo>
                  <a:pt x="747627" y="0"/>
                </a:lnTo>
                <a:lnTo>
                  <a:pt x="861940" y="0"/>
                </a:lnTo>
                <a:lnTo>
                  <a:pt x="995265" y="0"/>
                </a:lnTo>
                <a:lnTo>
                  <a:pt x="1149064" y="0"/>
                </a:lnTo>
                <a:lnTo>
                  <a:pt x="1324800" y="0"/>
                </a:lnTo>
                <a:lnTo>
                  <a:pt x="1324800" y="1192"/>
                </a:lnTo>
                <a:lnTo>
                  <a:pt x="1324800" y="9536"/>
                </a:lnTo>
                <a:lnTo>
                  <a:pt x="1324800" y="32183"/>
                </a:lnTo>
                <a:lnTo>
                  <a:pt x="1324800" y="76286"/>
                </a:lnTo>
                <a:lnTo>
                  <a:pt x="1324800" y="148996"/>
                </a:lnTo>
                <a:lnTo>
                  <a:pt x="1324800" y="257466"/>
                </a:lnTo>
                <a:lnTo>
                  <a:pt x="1324800" y="408846"/>
                </a:lnTo>
                <a:lnTo>
                  <a:pt x="1324800" y="502862"/>
                </a:lnTo>
                <a:lnTo>
                  <a:pt x="1324800" y="610288"/>
                </a:lnTo>
                <a:cubicBezTo>
                  <a:pt x="1324800" y="610288"/>
                  <a:pt x="1324800" y="610288"/>
                  <a:pt x="896934" y="610288"/>
                </a:cubicBezTo>
                <a:cubicBezTo>
                  <a:pt x="896934" y="610288"/>
                  <a:pt x="896934" y="610288"/>
                  <a:pt x="896934" y="1830865"/>
                </a:cubicBezTo>
                <a:cubicBezTo>
                  <a:pt x="896934" y="1830865"/>
                  <a:pt x="896934" y="1830865"/>
                  <a:pt x="1324800" y="1830865"/>
                </a:cubicBezTo>
                <a:lnTo>
                  <a:pt x="1324800" y="2440800"/>
                </a:lnTo>
                <a:lnTo>
                  <a:pt x="326100" y="2440800"/>
                </a:lnTo>
                <a:lnTo>
                  <a:pt x="240229" y="2353355"/>
                </a:lnTo>
                <a:cubicBezTo>
                  <a:pt x="161044" y="2273166"/>
                  <a:pt x="97459" y="2210319"/>
                  <a:pt x="0" y="2115455"/>
                </a:cubicBezTo>
                <a:lnTo>
                  <a:pt x="0" y="2111960"/>
                </a:lnTo>
                <a:lnTo>
                  <a:pt x="0" y="2087490"/>
                </a:lnTo>
                <a:lnTo>
                  <a:pt x="0" y="2060836"/>
                </a:lnTo>
                <a:lnTo>
                  <a:pt x="0" y="2021074"/>
                </a:lnTo>
                <a:lnTo>
                  <a:pt x="0" y="1965581"/>
                </a:lnTo>
                <a:lnTo>
                  <a:pt x="0" y="1891736"/>
                </a:lnTo>
                <a:lnTo>
                  <a:pt x="0" y="1796917"/>
                </a:lnTo>
                <a:lnTo>
                  <a:pt x="0" y="1678503"/>
                </a:lnTo>
                <a:lnTo>
                  <a:pt x="0" y="1533872"/>
                </a:lnTo>
                <a:lnTo>
                  <a:pt x="0" y="1360402"/>
                </a:lnTo>
                <a:lnTo>
                  <a:pt x="0" y="1155471"/>
                </a:lnTo>
                <a:lnTo>
                  <a:pt x="0" y="916458"/>
                </a:lnTo>
                <a:lnTo>
                  <a:pt x="0" y="640741"/>
                </a:lnTo>
                <a:lnTo>
                  <a:pt x="0" y="325698"/>
                </a:lnTo>
                <a:cubicBezTo>
                  <a:pt x="129945" y="199213"/>
                  <a:pt x="199671" y="129647"/>
                  <a:pt x="3264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 name="Date_DateCustomA"/>
          <p:cNvSpPr>
            <a:spLocks noGrp="1"/>
          </p:cNvSpPr>
          <p:nvPr>
            <p:ph type="dt" sz="half" idx="10"/>
          </p:nvPr>
        </p:nvSpPr>
        <p:spPr>
          <a:xfrm>
            <a:off x="755649" y="5963881"/>
            <a:ext cx="4564800" cy="180000"/>
          </a:xfrm>
          <a:prstGeom prst="rect">
            <a:avLst/>
          </a:prstGeom>
        </p:spPr>
        <p:txBody>
          <a:bodyPr/>
          <a:lstStyle>
            <a:lvl1pPr>
              <a:defRPr sz="1600">
                <a:solidFill>
                  <a:schemeClr val="tx2"/>
                </a:solidFill>
              </a:defRPr>
            </a:lvl1pPr>
          </a:lstStyle>
          <a:p>
            <a:fld id="{A564B39A-844A-43C5-9F2D-26F589F9F649}" type="datetime2">
              <a:rPr lang="da-DK" smtClean="0"/>
              <a:pPr/>
              <a:t>20. april 2025</a:t>
            </a:fld>
            <a:endParaRPr lang="da-DK" dirty="0"/>
          </a:p>
        </p:txBody>
      </p:sp>
      <p:sp>
        <p:nvSpPr>
          <p:cNvPr id="15"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dirty="0"/>
          </a:p>
        </p:txBody>
      </p:sp>
      <p:sp>
        <p:nvSpPr>
          <p:cNvPr id="17"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23" name="TextBox 22"/>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graﬁkken udskiftes. </a:t>
            </a:r>
          </a:p>
        </p:txBody>
      </p:sp>
      <p:pic>
        <p:nvPicPr>
          <p:cNvPr id="25" name="Logo nav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200" cy="1485568"/>
          </a:xfrm>
          <a:prstGeom prst="rect">
            <a:avLst/>
          </a:prstGeom>
        </p:spPr>
      </p:pic>
    </p:spTree>
    <p:extLst>
      <p:ext uri="{BB962C8B-B14F-4D97-AF65-F5344CB8AC3E}">
        <p14:creationId xmlns:p14="http://schemas.microsoft.com/office/powerpoint/2010/main" val="1699472936"/>
      </p:ext>
    </p:extLst>
  </p:cSld>
  <p:clrMapOvr>
    <a:masterClrMapping/>
  </p:clrMapOvr>
  <p:extLst>
    <p:ext uri="{DCECCB84-F9BA-43D5-87BE-67443E8EF086}">
      <p15:sldGuideLst xmlns:p15="http://schemas.microsoft.com/office/powerpoint/2012/main">
        <p15:guide id="1" orient="horz" pos="3487">
          <p15:clr>
            <a:srgbClr val="000000"/>
          </p15:clr>
        </p15:guide>
        <p15:guide id="2" orient="horz" pos="1809">
          <p15:clr>
            <a:srgbClr val="00000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539875" y="539750"/>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1539879" y="1833789"/>
            <a:ext cx="228036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latin typeface="Arial" panose="020B0604020202020204" pitchFamily="34" charset="0"/>
                <a:cs typeface="Arial" panose="020B0604020202020204" pitchFamily="34" charset="0"/>
              </a:rPr>
              <a:t>Brug</a:t>
            </a:r>
            <a:r>
              <a:rPr lang="da-DK" sz="1000" b="1" baseline="0" noProof="1">
                <a:latin typeface="Arial" panose="020B0604020202020204" pitchFamily="34" charset="0"/>
                <a:cs typeface="Arial" panose="020B0604020202020204" pitchFamily="34" charset="0"/>
              </a:rPr>
              <a:t> tekst typografier</a:t>
            </a: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60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da-DK"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561942" y="1833789"/>
            <a:ext cx="216079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9290830"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3700676" y="2877130"/>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3714595" y="3538594"/>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3730060" y="4208198"/>
            <a:ext cx="593368" cy="192211"/>
          </a:xfrm>
          <a:prstGeom prst="rect">
            <a:avLst/>
          </a:prstGeom>
        </p:spPr>
      </p:pic>
      <p:pic>
        <p:nvPicPr>
          <p:cNvPr id="24" name="4 Nulstil"/>
          <p:cNvPicPr>
            <a:picLocks noChangeAspect="1"/>
          </p:cNvPicPr>
          <p:nvPr userDrawn="1"/>
        </p:nvPicPr>
        <p:blipFill>
          <a:blip r:embed="rId4"/>
          <a:stretch>
            <a:fillRect/>
          </a:stretch>
        </p:blipFill>
        <p:spPr>
          <a:xfrm>
            <a:off x="3702763" y="5318642"/>
            <a:ext cx="547241" cy="197798"/>
          </a:xfrm>
          <a:prstGeom prst="rect">
            <a:avLst/>
          </a:prstGeom>
        </p:spPr>
      </p:pic>
      <p:pic>
        <p:nvPicPr>
          <p:cNvPr id="5" name="5 Indsæt billede"/>
          <p:cNvPicPr>
            <a:picLocks noChangeAspect="1"/>
          </p:cNvPicPr>
          <p:nvPr userDrawn="1"/>
        </p:nvPicPr>
        <p:blipFill>
          <a:blip r:embed="rId5"/>
          <a:stretch>
            <a:fillRect/>
          </a:stretch>
        </p:blipFill>
        <p:spPr>
          <a:xfrm>
            <a:off x="7489164"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7469796"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7447501" y="3242399"/>
            <a:ext cx="359695" cy="335309"/>
          </a:xfrm>
          <a:prstGeom prst="rect">
            <a:avLst/>
          </a:prstGeom>
        </p:spPr>
      </p:pic>
    </p:spTree>
    <p:extLst>
      <p:ext uri="{BB962C8B-B14F-4D97-AF65-F5344CB8AC3E}">
        <p14:creationId xmlns:p14="http://schemas.microsoft.com/office/powerpoint/2010/main" val="145344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7F94-F949-C9D2-64CD-B62B7DC79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E5FE4-1DC9-4259-BC3F-AAA35F553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BD69D-53F3-11C2-CD61-58145ADE391F}"/>
              </a:ext>
            </a:extLst>
          </p:cNvPr>
          <p:cNvSpPr>
            <a:spLocks noGrp="1"/>
          </p:cNvSpPr>
          <p:nvPr>
            <p:ph type="dt" sz="half" idx="10"/>
          </p:nvPr>
        </p:nvSpPr>
        <p:spPr/>
        <p:txBody>
          <a:bodyPr/>
          <a:lstStyle/>
          <a:p>
            <a:fld id="{1A886069-5185-423F-843D-C2F3A033B902}" type="datetimeFigureOut">
              <a:rPr lang="en-US" smtClean="0"/>
              <a:t>4/20/2025</a:t>
            </a:fld>
            <a:endParaRPr lang="en-US"/>
          </a:p>
        </p:txBody>
      </p:sp>
      <p:sp>
        <p:nvSpPr>
          <p:cNvPr id="5" name="Footer Placeholder 4">
            <a:extLst>
              <a:ext uri="{FF2B5EF4-FFF2-40B4-BE49-F238E27FC236}">
                <a16:creationId xmlns:a16="http://schemas.microsoft.com/office/drawing/2014/main" id="{CA127DC1-FAE3-D580-F35F-401162D21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5CA33-9D26-98B6-E85B-DDD045083703}"/>
              </a:ext>
            </a:extLst>
          </p:cNvPr>
          <p:cNvSpPr>
            <a:spLocks noGrp="1"/>
          </p:cNvSpPr>
          <p:nvPr>
            <p:ph type="sldNum" sz="quarter" idx="12"/>
          </p:nvPr>
        </p:nvSpPr>
        <p:spPr/>
        <p:txBody>
          <a:bodyPr/>
          <a:lstStyle/>
          <a:p>
            <a:fld id="{80580A79-C1F5-4728-9713-FF2EEEBEE14A}" type="slidenum">
              <a:rPr lang="en-US" smtClean="0"/>
              <a:t>‹nr.›</a:t>
            </a:fld>
            <a:endParaRPr lang="en-US"/>
          </a:p>
        </p:txBody>
      </p:sp>
    </p:spTree>
    <p:extLst>
      <p:ext uri="{BB962C8B-B14F-4D97-AF65-F5344CB8AC3E}">
        <p14:creationId xmlns:p14="http://schemas.microsoft.com/office/powerpoint/2010/main" val="36247621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2F3A-0938-B89E-F4AB-85FEE1807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60B9D-3512-C97D-CC45-A43A179A5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7026FA-4782-12C8-2CC1-2C75094515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89C04-0833-1C4B-D8A2-3712684FF8AE}"/>
              </a:ext>
            </a:extLst>
          </p:cNvPr>
          <p:cNvSpPr>
            <a:spLocks noGrp="1"/>
          </p:cNvSpPr>
          <p:nvPr>
            <p:ph type="dt" sz="half" idx="10"/>
          </p:nvPr>
        </p:nvSpPr>
        <p:spPr/>
        <p:txBody>
          <a:bodyPr/>
          <a:lstStyle/>
          <a:p>
            <a:fld id="{1A886069-5185-423F-843D-C2F3A033B902}" type="datetimeFigureOut">
              <a:rPr lang="en-US" smtClean="0"/>
              <a:t>4/20/2025</a:t>
            </a:fld>
            <a:endParaRPr lang="en-US"/>
          </a:p>
        </p:txBody>
      </p:sp>
      <p:sp>
        <p:nvSpPr>
          <p:cNvPr id="6" name="Footer Placeholder 5">
            <a:extLst>
              <a:ext uri="{FF2B5EF4-FFF2-40B4-BE49-F238E27FC236}">
                <a16:creationId xmlns:a16="http://schemas.microsoft.com/office/drawing/2014/main" id="{C74AB21E-0157-D95F-9FCC-4B063351B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D5F7A-AE0A-B266-6D5F-8DCFAF7C0971}"/>
              </a:ext>
            </a:extLst>
          </p:cNvPr>
          <p:cNvSpPr>
            <a:spLocks noGrp="1"/>
          </p:cNvSpPr>
          <p:nvPr>
            <p:ph type="sldNum" sz="quarter" idx="12"/>
          </p:nvPr>
        </p:nvSpPr>
        <p:spPr/>
        <p:txBody>
          <a:bodyPr/>
          <a:lstStyle/>
          <a:p>
            <a:fld id="{80580A79-C1F5-4728-9713-FF2EEEBEE14A}" type="slidenum">
              <a:rPr lang="en-US" smtClean="0"/>
              <a:t>‹nr.›</a:t>
            </a:fld>
            <a:endParaRPr lang="en-US"/>
          </a:p>
        </p:txBody>
      </p:sp>
    </p:spTree>
    <p:extLst>
      <p:ext uri="{BB962C8B-B14F-4D97-AF65-F5344CB8AC3E}">
        <p14:creationId xmlns:p14="http://schemas.microsoft.com/office/powerpoint/2010/main" val="1619981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 øverst" type="tx">
  <p:cSld name="Titel - øvers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756000" y="756000"/>
            <a:ext cx="8560800" cy="934890"/>
          </a:xfrm>
          <a:prstGeom prst="rect">
            <a:avLst/>
          </a:prstGeom>
          <a:noFill/>
          <a:ln>
            <a:noFill/>
          </a:ln>
        </p:spPr>
        <p:txBody>
          <a:bodyPr spcFirstLastPara="1" wrap="square" lIns="0" tIns="0" rIns="0" bIns="0" anchor="ctr" anchorCtr="0">
            <a:noAutofit/>
          </a:bodyPr>
          <a:lstStyle>
            <a:lvl1pPr lvl="0" algn="l">
              <a:lnSpc>
                <a:spcPct val="88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11343480" y="6528915"/>
            <a:ext cx="394920"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1400" b="1">
                <a:solidFill>
                  <a:srgbClr val="7F7F7F"/>
                </a:solidFill>
              </a:defRPr>
            </a:lvl1pPr>
            <a:lvl2pPr marL="0" lvl="1" indent="0" algn="r">
              <a:spcBef>
                <a:spcPts val="0"/>
              </a:spcBef>
              <a:buNone/>
              <a:defRPr sz="1400" b="1">
                <a:solidFill>
                  <a:srgbClr val="7F7F7F"/>
                </a:solidFill>
              </a:defRPr>
            </a:lvl2pPr>
            <a:lvl3pPr marL="0" lvl="2" indent="0" algn="r">
              <a:spcBef>
                <a:spcPts val="0"/>
              </a:spcBef>
              <a:buNone/>
              <a:defRPr sz="1400" b="1">
                <a:solidFill>
                  <a:srgbClr val="7F7F7F"/>
                </a:solidFill>
              </a:defRPr>
            </a:lvl3pPr>
            <a:lvl4pPr marL="0" lvl="3" indent="0" algn="r">
              <a:spcBef>
                <a:spcPts val="0"/>
              </a:spcBef>
              <a:buNone/>
              <a:defRPr sz="1400" b="1">
                <a:solidFill>
                  <a:srgbClr val="7F7F7F"/>
                </a:solidFill>
              </a:defRPr>
            </a:lvl4pPr>
            <a:lvl5pPr marL="0" lvl="4" indent="0" algn="r">
              <a:spcBef>
                <a:spcPts val="0"/>
              </a:spcBef>
              <a:buNone/>
              <a:defRPr sz="1400" b="1">
                <a:solidFill>
                  <a:srgbClr val="7F7F7F"/>
                </a:solidFill>
              </a:defRPr>
            </a:lvl5pPr>
            <a:lvl6pPr marL="0" lvl="5" indent="0" algn="r">
              <a:spcBef>
                <a:spcPts val="0"/>
              </a:spcBef>
              <a:buNone/>
              <a:defRPr sz="1400" b="1">
                <a:solidFill>
                  <a:srgbClr val="7F7F7F"/>
                </a:solidFill>
              </a:defRPr>
            </a:lvl6pPr>
            <a:lvl7pPr marL="0" lvl="6" indent="0" algn="r">
              <a:spcBef>
                <a:spcPts val="0"/>
              </a:spcBef>
              <a:buNone/>
              <a:defRPr sz="1400" b="1">
                <a:solidFill>
                  <a:srgbClr val="7F7F7F"/>
                </a:solidFill>
              </a:defRPr>
            </a:lvl7pPr>
            <a:lvl8pPr marL="0" lvl="7" indent="0" algn="r">
              <a:spcBef>
                <a:spcPts val="0"/>
              </a:spcBef>
              <a:buNone/>
              <a:defRPr sz="1400" b="1">
                <a:solidFill>
                  <a:srgbClr val="7F7F7F"/>
                </a:solidFill>
              </a:defRPr>
            </a:lvl8pPr>
            <a:lvl9pPr marL="0" lvl="8" indent="0" algn="r">
              <a:spcBef>
                <a:spcPts val="0"/>
              </a:spcBef>
              <a:buNone/>
              <a:defRPr sz="1400" b="1">
                <a:solidFill>
                  <a:srgbClr val="7F7F7F"/>
                </a:solidFill>
              </a:defRPr>
            </a:lvl9pPr>
          </a:lstStyle>
          <a:p>
            <a:pPr marL="0" lvl="0" indent="0" algn="r" rtl="0">
              <a:spcBef>
                <a:spcPts val="0"/>
              </a:spcBef>
              <a:spcAft>
                <a:spcPts val="0"/>
              </a:spcAft>
              <a:buNone/>
            </a:pPr>
            <a:fld id="{00000000-1234-1234-1234-123412341234}" type="slidenum">
              <a:rPr lang="da-DK"/>
              <a:t>‹nr.›</a:t>
            </a:fld>
            <a:endParaRPr/>
          </a:p>
        </p:txBody>
      </p:sp>
    </p:spTree>
    <p:extLst>
      <p:ext uri="{BB962C8B-B14F-4D97-AF65-F5344CB8AC3E}">
        <p14:creationId xmlns:p14="http://schemas.microsoft.com/office/powerpoint/2010/main" val="1246158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el &amp; punkter">
  <p:cSld name="Titel &amp; punkter">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756000" y="756000"/>
            <a:ext cx="8560800" cy="934890"/>
          </a:xfrm>
          <a:prstGeom prst="rect">
            <a:avLst/>
          </a:prstGeom>
          <a:noFill/>
          <a:ln>
            <a:noFill/>
          </a:ln>
        </p:spPr>
        <p:txBody>
          <a:bodyPr spcFirstLastPara="1" wrap="square" lIns="0" tIns="0" rIns="0" bIns="0" anchor="ctr" anchorCtr="0">
            <a:noAutofit/>
          </a:bodyPr>
          <a:lstStyle>
            <a:lvl1pPr lvl="0" algn="l">
              <a:lnSpc>
                <a:spcPct val="88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1190625" y="1946672"/>
            <a:ext cx="9810750" cy="4036219"/>
          </a:xfrm>
          <a:prstGeom prst="rect">
            <a:avLst/>
          </a:prstGeom>
          <a:noFill/>
          <a:ln>
            <a:noFill/>
          </a:ln>
        </p:spPr>
        <p:txBody>
          <a:bodyPr spcFirstLastPara="1" wrap="square" lIns="0" tIns="0" rIns="0" bIns="0" anchor="t" anchorCtr="0">
            <a:noAutofit/>
          </a:bodyPr>
          <a:lstStyle>
            <a:lvl1pPr marL="457200" lvl="0" indent="-331470" algn="l">
              <a:lnSpc>
                <a:spcPct val="101000"/>
              </a:lnSpc>
              <a:spcBef>
                <a:spcPts val="0"/>
              </a:spcBef>
              <a:spcAft>
                <a:spcPts val="0"/>
              </a:spcAft>
              <a:buSzPts val="1620"/>
              <a:buChar char="•"/>
              <a:defRPr/>
            </a:lvl1pPr>
            <a:lvl2pPr marL="914400" lvl="1" indent="-331469" algn="l">
              <a:lnSpc>
                <a:spcPct val="101000"/>
              </a:lnSpc>
              <a:spcBef>
                <a:spcPts val="1400"/>
              </a:spcBef>
              <a:spcAft>
                <a:spcPts val="0"/>
              </a:spcAft>
              <a:buSzPts val="1620"/>
              <a:buChar char="•"/>
              <a:defRPr/>
            </a:lvl2pPr>
            <a:lvl3pPr marL="1371600" lvl="2" indent="-331469" algn="l">
              <a:lnSpc>
                <a:spcPct val="101000"/>
              </a:lnSpc>
              <a:spcBef>
                <a:spcPts val="1400"/>
              </a:spcBef>
              <a:spcAft>
                <a:spcPts val="0"/>
              </a:spcAft>
              <a:buSzPts val="1620"/>
              <a:buChar char="•"/>
              <a:defRPr/>
            </a:lvl3pPr>
            <a:lvl4pPr marL="1828800" lvl="3" indent="-331469" algn="l">
              <a:lnSpc>
                <a:spcPct val="101000"/>
              </a:lnSpc>
              <a:spcBef>
                <a:spcPts val="1400"/>
              </a:spcBef>
              <a:spcAft>
                <a:spcPts val="0"/>
              </a:spcAft>
              <a:buSzPts val="1620"/>
              <a:buChar char="•"/>
              <a:defRPr/>
            </a:lvl4pPr>
            <a:lvl5pPr marL="2286000" lvl="4" indent="-331470" algn="l">
              <a:lnSpc>
                <a:spcPct val="101000"/>
              </a:lnSpc>
              <a:spcBef>
                <a:spcPts val="1400"/>
              </a:spcBef>
              <a:spcAft>
                <a:spcPts val="0"/>
              </a:spcAft>
              <a:buSzPts val="1620"/>
              <a:buChar char="•"/>
              <a:defRPr/>
            </a:lvl5pPr>
            <a:lvl6pPr marL="2743200" lvl="5" indent="-331470" algn="l">
              <a:lnSpc>
                <a:spcPct val="101000"/>
              </a:lnSpc>
              <a:spcBef>
                <a:spcPts val="1400"/>
              </a:spcBef>
              <a:spcAft>
                <a:spcPts val="0"/>
              </a:spcAft>
              <a:buSzPts val="1620"/>
              <a:buChar char="◼"/>
              <a:defRPr/>
            </a:lvl6pPr>
            <a:lvl7pPr marL="3200400" lvl="6" indent="-331470" algn="l">
              <a:lnSpc>
                <a:spcPct val="101000"/>
              </a:lnSpc>
              <a:spcBef>
                <a:spcPts val="1400"/>
              </a:spcBef>
              <a:spcAft>
                <a:spcPts val="0"/>
              </a:spcAft>
              <a:buSzPts val="1620"/>
              <a:buChar char="◼"/>
              <a:defRPr/>
            </a:lvl7pPr>
            <a:lvl8pPr marL="3657600" lvl="7" indent="-331470" algn="l">
              <a:lnSpc>
                <a:spcPct val="101000"/>
              </a:lnSpc>
              <a:spcBef>
                <a:spcPts val="1400"/>
              </a:spcBef>
              <a:spcAft>
                <a:spcPts val="0"/>
              </a:spcAft>
              <a:buSzPts val="1620"/>
              <a:buChar char="◼"/>
              <a:defRPr/>
            </a:lvl8pPr>
            <a:lvl9pPr marL="4114800" lvl="8" indent="-331470" algn="l">
              <a:lnSpc>
                <a:spcPct val="101000"/>
              </a:lnSpc>
              <a:spcBef>
                <a:spcPts val="1400"/>
              </a:spcBef>
              <a:spcAft>
                <a:spcPts val="1400"/>
              </a:spcAft>
              <a:buSzPts val="1620"/>
              <a:buChar char="◼"/>
              <a:defRPr/>
            </a:lvl9pPr>
          </a:lstStyle>
          <a:p>
            <a:endParaRPr/>
          </a:p>
        </p:txBody>
      </p:sp>
      <p:sp>
        <p:nvSpPr>
          <p:cNvPr id="39" name="Google Shape;39;p34"/>
          <p:cNvSpPr txBox="1">
            <a:spLocks noGrp="1"/>
          </p:cNvSpPr>
          <p:nvPr>
            <p:ph type="sldNum" idx="12"/>
          </p:nvPr>
        </p:nvSpPr>
        <p:spPr>
          <a:xfrm>
            <a:off x="11343480" y="6528915"/>
            <a:ext cx="394920"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1400" b="1">
                <a:solidFill>
                  <a:srgbClr val="7F7F7F"/>
                </a:solidFill>
              </a:defRPr>
            </a:lvl1pPr>
            <a:lvl2pPr marL="0" lvl="1" indent="0" algn="r">
              <a:spcBef>
                <a:spcPts val="0"/>
              </a:spcBef>
              <a:buNone/>
              <a:defRPr sz="1400" b="1">
                <a:solidFill>
                  <a:srgbClr val="7F7F7F"/>
                </a:solidFill>
              </a:defRPr>
            </a:lvl2pPr>
            <a:lvl3pPr marL="0" lvl="2" indent="0" algn="r">
              <a:spcBef>
                <a:spcPts val="0"/>
              </a:spcBef>
              <a:buNone/>
              <a:defRPr sz="1400" b="1">
                <a:solidFill>
                  <a:srgbClr val="7F7F7F"/>
                </a:solidFill>
              </a:defRPr>
            </a:lvl3pPr>
            <a:lvl4pPr marL="0" lvl="3" indent="0" algn="r">
              <a:spcBef>
                <a:spcPts val="0"/>
              </a:spcBef>
              <a:buNone/>
              <a:defRPr sz="1400" b="1">
                <a:solidFill>
                  <a:srgbClr val="7F7F7F"/>
                </a:solidFill>
              </a:defRPr>
            </a:lvl4pPr>
            <a:lvl5pPr marL="0" lvl="4" indent="0" algn="r">
              <a:spcBef>
                <a:spcPts val="0"/>
              </a:spcBef>
              <a:buNone/>
              <a:defRPr sz="1400" b="1">
                <a:solidFill>
                  <a:srgbClr val="7F7F7F"/>
                </a:solidFill>
              </a:defRPr>
            </a:lvl5pPr>
            <a:lvl6pPr marL="0" lvl="5" indent="0" algn="r">
              <a:spcBef>
                <a:spcPts val="0"/>
              </a:spcBef>
              <a:buNone/>
              <a:defRPr sz="1400" b="1">
                <a:solidFill>
                  <a:srgbClr val="7F7F7F"/>
                </a:solidFill>
              </a:defRPr>
            </a:lvl6pPr>
            <a:lvl7pPr marL="0" lvl="6" indent="0" algn="r">
              <a:spcBef>
                <a:spcPts val="0"/>
              </a:spcBef>
              <a:buNone/>
              <a:defRPr sz="1400" b="1">
                <a:solidFill>
                  <a:srgbClr val="7F7F7F"/>
                </a:solidFill>
              </a:defRPr>
            </a:lvl7pPr>
            <a:lvl8pPr marL="0" lvl="7" indent="0" algn="r">
              <a:spcBef>
                <a:spcPts val="0"/>
              </a:spcBef>
              <a:buNone/>
              <a:defRPr sz="1400" b="1">
                <a:solidFill>
                  <a:srgbClr val="7F7F7F"/>
                </a:solidFill>
              </a:defRPr>
            </a:lvl8pPr>
            <a:lvl9pPr marL="0" lvl="8" indent="0" algn="r">
              <a:spcBef>
                <a:spcPts val="0"/>
              </a:spcBef>
              <a:buNone/>
              <a:defRPr sz="1400" b="1">
                <a:solidFill>
                  <a:srgbClr val="7F7F7F"/>
                </a:solidFill>
              </a:defRPr>
            </a:lvl9pPr>
          </a:lstStyle>
          <a:p>
            <a:pPr marL="0" lvl="0" indent="0" algn="r" rtl="0">
              <a:spcBef>
                <a:spcPts val="0"/>
              </a:spcBef>
              <a:spcAft>
                <a:spcPts val="0"/>
              </a:spcAft>
              <a:buNone/>
            </a:pPr>
            <a:fld id="{00000000-1234-1234-1234-123412341234}" type="slidenum">
              <a:rPr lang="da-DK"/>
              <a:t>‹nr.›</a:t>
            </a:fld>
            <a:endParaRPr/>
          </a:p>
        </p:txBody>
      </p:sp>
    </p:spTree>
    <p:extLst>
      <p:ext uri="{BB962C8B-B14F-4D97-AF65-F5344CB8AC3E}">
        <p14:creationId xmlns:p14="http://schemas.microsoft.com/office/powerpoint/2010/main" val="121694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0" bIns="180000" anchor="b"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35732"/>
            <a:ext cx="5112000" cy="5115107"/>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p:spPr>
        <p:txBody>
          <a:bodyPr wrap="square" lIns="302400" tIns="216000" rIns="302400" bIns="2520000" anchor="t" anchorCtr="0">
            <a:noAutofit/>
          </a:bodyPr>
          <a:lstStyle>
            <a:lvl1pPr algn="l">
              <a:defRPr sz="34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1539875" y="2433866"/>
            <a:ext cx="5112000" cy="1655762"/>
          </a:xfrm>
        </p:spPr>
        <p:txBody>
          <a:bodyPr lIns="302400" rIns="302400"/>
          <a:lstStyle>
            <a:lvl1pPr marL="0" indent="0" algn="l">
              <a:spcBef>
                <a:spcPts val="0"/>
              </a:spcBef>
              <a:spcAft>
                <a:spcPts val="0"/>
              </a:spcAft>
              <a:buFont typeface="Arial" panose="020B0604020202020204" pitchFamily="34" charset="0"/>
              <a:buChar char="​"/>
              <a:defRPr sz="20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15" name="Text Placeholder 2"/>
          <p:cNvSpPr>
            <a:spLocks noGrp="1"/>
          </p:cNvSpPr>
          <p:nvPr>
            <p:ph type="body" sz="quarter" idx="15" hasCustomPrompt="1"/>
          </p:nvPr>
        </p:nvSpPr>
        <p:spPr>
          <a:xfrm>
            <a:off x="1539876" y="4387554"/>
            <a:ext cx="4437178" cy="391432"/>
          </a:xfrm>
        </p:spPr>
        <p:txBody>
          <a:bodyPr lIns="302400"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6"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Tekstboksen kan ﬂyttes rundt ift. billedet, vælg boksen</a:t>
            </a:r>
            <a:r>
              <a:rPr lang="da-DK" sz="1200" baseline="0" dirty="0"/>
              <a:t> og al teksten i boksen</a:t>
            </a:r>
            <a:r>
              <a:rPr lang="da-DK" sz="1200" dirty="0"/>
              <a:t>. Farven på tekst og tekstboks kan ændres til hvid/rød/grå.</a:t>
            </a:r>
          </a:p>
        </p:txBody>
      </p:sp>
      <p:sp>
        <p:nvSpPr>
          <p:cNvPr id="12" name="Date_DateCustomA"/>
          <p:cNvSpPr>
            <a:spLocks noGrp="1"/>
          </p:cNvSpPr>
          <p:nvPr>
            <p:ph type="dt" sz="half" idx="10"/>
          </p:nvPr>
        </p:nvSpPr>
        <p:spPr>
          <a:xfrm>
            <a:off x="1539875" y="4840650"/>
            <a:ext cx="4438460" cy="180000"/>
          </a:xfrm>
          <a:prstGeom prst="rect">
            <a:avLst/>
          </a:prstGeom>
        </p:spPr>
        <p:txBody>
          <a:bodyPr lIns="302400"/>
          <a:lstStyle>
            <a:lvl1pPr rtl="0">
              <a:defRPr sz="1600">
                <a:solidFill>
                  <a:schemeClr val="bg2"/>
                </a:solidFill>
              </a:defRPr>
            </a:lvl1pPr>
          </a:lstStyle>
          <a:p>
            <a:fld id="{A564B39A-844A-43C5-9F2D-26F589F9F649}" type="datetime2">
              <a:rPr lang="da-DK" smtClean="0"/>
              <a:pPr/>
              <a:t>20. april 2025</a:t>
            </a:fld>
            <a:endParaRPr lang="da-DK" dirty="0"/>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8" name="Rectangle 17"/>
          <p:cNvSpPr/>
          <p:nvPr userDrawn="1"/>
        </p:nvSpPr>
        <p:spPr>
          <a:xfrm>
            <a:off x="9154950"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9353603"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9552256"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06489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0" bIns="180000" anchor="b"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35732"/>
            <a:ext cx="5112000" cy="5115107"/>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p:spPr>
        <p:txBody>
          <a:bodyPr wrap="square" lIns="302400" tIns="216000" rIns="302400" bIns="2520000" anchor="t" anchorCtr="0">
            <a:noAutofit/>
          </a:bodyPr>
          <a:lstStyle>
            <a:lvl1pPr algn="l">
              <a:defRPr sz="34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1539875" y="2433866"/>
            <a:ext cx="5112000" cy="1655762"/>
          </a:xfrm>
        </p:spPr>
        <p:txBody>
          <a:bodyPr lIns="302400" rIns="302400"/>
          <a:lstStyle>
            <a:lvl1pPr marL="0" indent="0" algn="l">
              <a:spcBef>
                <a:spcPts val="0"/>
              </a:spcBef>
              <a:spcAft>
                <a:spcPts val="0"/>
              </a:spcAft>
              <a:buFont typeface="Arial" panose="020B0604020202020204" pitchFamily="34" charset="0"/>
              <a:buChar char="​"/>
              <a:defRPr sz="20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15" name="Text Placeholder 2"/>
          <p:cNvSpPr>
            <a:spLocks noGrp="1"/>
          </p:cNvSpPr>
          <p:nvPr>
            <p:ph type="body" sz="quarter" idx="15" hasCustomPrompt="1"/>
          </p:nvPr>
        </p:nvSpPr>
        <p:spPr>
          <a:xfrm>
            <a:off x="1539876" y="4387554"/>
            <a:ext cx="4437178" cy="391432"/>
          </a:xfrm>
        </p:spPr>
        <p:txBody>
          <a:bodyPr lIns="302400"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Tekstboksen kan ﬂyttes rundt ift. billedet, vælg boksen</a:t>
            </a:r>
            <a:r>
              <a:rPr lang="da-DK" sz="1200" baseline="0" dirty="0"/>
              <a:t> og al teksten i boksen</a:t>
            </a:r>
            <a:r>
              <a:rPr lang="da-DK" sz="1200" dirty="0"/>
              <a:t>. Farven på tekst og tekstboks kan ændres til hvid/rød/grå.</a:t>
            </a:r>
          </a:p>
        </p:txBody>
      </p:sp>
      <p:sp>
        <p:nvSpPr>
          <p:cNvPr id="12" name="Date_DateCustomA"/>
          <p:cNvSpPr>
            <a:spLocks noGrp="1"/>
          </p:cNvSpPr>
          <p:nvPr>
            <p:ph type="dt" sz="half" idx="10"/>
          </p:nvPr>
        </p:nvSpPr>
        <p:spPr>
          <a:xfrm>
            <a:off x="1539875" y="4840650"/>
            <a:ext cx="4438460" cy="180000"/>
          </a:xfrm>
          <a:prstGeom prst="rect">
            <a:avLst/>
          </a:prstGeom>
        </p:spPr>
        <p:txBody>
          <a:bodyPr lIns="302400"/>
          <a:lstStyle>
            <a:lvl1pPr rtl="0">
              <a:defRPr sz="1600">
                <a:solidFill>
                  <a:schemeClr val="bg2"/>
                </a:solidFill>
              </a:defRPr>
            </a:lvl1pPr>
          </a:lstStyle>
          <a:p>
            <a:fld id="{A564B39A-844A-43C5-9F2D-26F589F9F649}" type="datetime2">
              <a:rPr lang="da-DK" smtClean="0"/>
              <a:pPr/>
              <a:t>20. april 2025</a:t>
            </a:fld>
            <a:endParaRPr lang="da-DK" dirty="0"/>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2" name="Rectangle 1"/>
          <p:cNvSpPr/>
          <p:nvPr userDrawn="1"/>
        </p:nvSpPr>
        <p:spPr>
          <a:xfrm>
            <a:off x="9154950"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Rectangle 17"/>
          <p:cNvSpPr/>
          <p:nvPr userDrawn="1"/>
        </p:nvSpPr>
        <p:spPr>
          <a:xfrm>
            <a:off x="9353603"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9552256"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6232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Date Placeholder 9"/>
          <p:cNvSpPr>
            <a:spLocks noGrp="1"/>
          </p:cNvSpPr>
          <p:nvPr>
            <p:ph type="dt" sz="half" idx="10"/>
          </p:nvPr>
        </p:nvSpPr>
        <p:spPr/>
        <p:txBody>
          <a:bodyPr/>
          <a:lstStyle/>
          <a:p>
            <a:fld id="{D9FE36D3-6D8A-41B0-8F1B-2F75587B4040}" type="datetime2">
              <a:rPr lang="da-DK" smtClean="0"/>
              <a:t>20. april 2025</a:t>
            </a:fld>
            <a:endParaRPr lang="da-DK" dirty="0"/>
          </a:p>
        </p:txBody>
      </p:sp>
      <p:sp>
        <p:nvSpPr>
          <p:cNvPr id="11" name="Footer Placeholder 10"/>
          <p:cNvSpPr>
            <a:spLocks noGrp="1"/>
          </p:cNvSpPr>
          <p:nvPr>
            <p:ph type="ftr" sz="quarter" idx="11"/>
          </p:nvPr>
        </p:nvSpPr>
        <p:spPr/>
        <p:txBody>
          <a:bodyPr/>
          <a:lstStyle/>
          <a:p>
            <a:endParaRPr lang="da-DK" dirty="0"/>
          </a:p>
        </p:txBody>
      </p:sp>
      <p:sp>
        <p:nvSpPr>
          <p:cNvPr id="12" name="Slide Number Placeholder 11"/>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5" name="Text Placeholder 14"/>
          <p:cNvSpPr>
            <a:spLocks noGrp="1"/>
          </p:cNvSpPr>
          <p:nvPr>
            <p:ph type="body" sz="quarter" idx="13" hasCustomPrompt="1"/>
          </p:nvPr>
        </p:nvSpPr>
        <p:spPr>
          <a:xfrm>
            <a:off x="1539875" y="1987550"/>
            <a:ext cx="690563" cy="4113213"/>
          </a:xfrm>
        </p:spPr>
        <p:txBody>
          <a:bodyPr/>
          <a:lstStyle>
            <a:lvl1pPr marL="0" indent="0">
              <a:buNone/>
              <a:defRPr>
                <a:solidFill>
                  <a:schemeClr val="bg2"/>
                </a:solidFill>
              </a:defRPr>
            </a:lvl1pPr>
            <a:lvl2pPr marL="216000" indent="0">
              <a:buNone/>
              <a:defRPr>
                <a:solidFill>
                  <a:schemeClr val="bg2"/>
                </a:solidFill>
              </a:defRPr>
            </a:lvl2pPr>
            <a:lvl3pPr marL="432000" indent="0">
              <a:buNone/>
              <a:defRPr>
                <a:solidFill>
                  <a:schemeClr val="bg2"/>
                </a:solidFill>
              </a:defRPr>
            </a:lvl3pPr>
            <a:lvl4pPr marL="648000" indent="0">
              <a:buNone/>
              <a:defRPr>
                <a:solidFill>
                  <a:schemeClr val="bg2"/>
                </a:solidFill>
              </a:defRPr>
            </a:lvl4pPr>
            <a:lvl5pPr marL="864000" indent="0">
              <a:buNone/>
              <a:defRPr>
                <a:solidFill>
                  <a:schemeClr val="bg2"/>
                </a:solidFill>
              </a:defRPr>
            </a:lvl5pPr>
          </a:lstStyle>
          <a:p>
            <a:pPr lvl="0"/>
            <a:r>
              <a:rPr lang="da-DK" dirty="0"/>
              <a:t>Indsæt </a:t>
            </a:r>
            <a:r>
              <a:rPr lang="da-DK" dirty="0" err="1"/>
              <a:t>tids-punkt</a:t>
            </a:r>
            <a:r>
              <a:rPr lang="da-DK" dirty="0"/>
              <a:t> som fx 8.00</a:t>
            </a:r>
          </a:p>
        </p:txBody>
      </p:sp>
      <p:sp>
        <p:nvSpPr>
          <p:cNvPr id="16" name="Text Placeholder 14"/>
          <p:cNvSpPr>
            <a:spLocks noGrp="1"/>
          </p:cNvSpPr>
          <p:nvPr>
            <p:ph type="body" sz="quarter" idx="14" hasCustomPrompt="1"/>
          </p:nvPr>
        </p:nvSpPr>
        <p:spPr>
          <a:xfrm>
            <a:off x="2350197" y="1987550"/>
            <a:ext cx="6965253" cy="4113213"/>
          </a:xfrm>
        </p:spPr>
        <p:txBody>
          <a:bodyPr/>
          <a:lstStyle>
            <a:lvl1pPr marL="0" indent="0">
              <a:buNone/>
              <a:defRPr>
                <a:solidFill>
                  <a:schemeClr val="bg2"/>
                </a:solidFill>
              </a:defRPr>
            </a:lvl1pPr>
            <a:lvl2pPr marL="216000" indent="0">
              <a:buNone/>
              <a:defRPr>
                <a:solidFill>
                  <a:schemeClr val="bg2"/>
                </a:solidFill>
              </a:defRPr>
            </a:lvl2pPr>
            <a:lvl3pPr marL="432000" indent="0">
              <a:buNone/>
              <a:defRPr>
                <a:solidFill>
                  <a:schemeClr val="bg2"/>
                </a:solidFill>
              </a:defRPr>
            </a:lvl3pPr>
            <a:lvl4pPr marL="648000" indent="0">
              <a:buNone/>
              <a:defRPr>
                <a:solidFill>
                  <a:schemeClr val="bg2"/>
                </a:solidFill>
              </a:defRPr>
            </a:lvl4pPr>
            <a:lvl5pPr marL="864000" indent="0">
              <a:buNone/>
              <a:defRPr>
                <a:solidFill>
                  <a:schemeClr val="bg2"/>
                </a:solidFill>
              </a:defRPr>
            </a:lvl5pPr>
          </a:lstStyle>
          <a:p>
            <a:pPr lvl="0"/>
            <a:r>
              <a:rPr lang="da-DK" dirty="0"/>
              <a:t>Indsæt agenda</a:t>
            </a:r>
          </a:p>
        </p:txBody>
      </p:sp>
      <p:sp>
        <p:nvSpPr>
          <p:cNvPr id="13" name="TextBox 12"/>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baggrundsfarven ændres til rød/grå.</a:t>
            </a:r>
          </a:p>
        </p:txBody>
      </p:sp>
      <p:pic>
        <p:nvPicPr>
          <p:cNvPr id="14"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
        <p:nvSpPr>
          <p:cNvPr id="18" name="Rectangle 17"/>
          <p:cNvSpPr/>
          <p:nvPr userDrawn="1"/>
        </p:nvSpPr>
        <p:spPr>
          <a:xfrm>
            <a:off x="407907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9" name="Rectangle 18"/>
          <p:cNvSpPr/>
          <p:nvPr userDrawn="1"/>
        </p:nvSpPr>
        <p:spPr>
          <a:xfrm>
            <a:off x="427772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48511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20. april 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0" name="Content Placeholder 4"/>
          <p:cNvSpPr>
            <a:spLocks noGrp="1"/>
          </p:cNvSpPr>
          <p:nvPr>
            <p:ph sz="quarter" idx="17" hasCustomPrompt="1"/>
          </p:nvPr>
        </p:nvSpPr>
        <p:spPr>
          <a:xfrm>
            <a:off x="10864800" y="4204800"/>
            <a:ext cx="1116000" cy="1116000"/>
          </a:xfrm>
        </p:spPr>
        <p:txBody>
          <a:bodyPr/>
          <a:lstStyle>
            <a:lvl1pPr marL="0" indent="0">
              <a:buNone/>
              <a:defRPr sz="1400" b="1"/>
            </a:lvl1pPr>
          </a:lstStyle>
          <a:p>
            <a:pPr lvl="0"/>
            <a:r>
              <a:rPr lang="da-DK" dirty="0"/>
              <a:t>Klik på denne pladsholder og indsæt ikon via Skyfish</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man indsætte graﬁkelementer til højre for teksten. </a:t>
            </a:r>
          </a:p>
        </p:txBody>
      </p:sp>
    </p:spTree>
    <p:extLst>
      <p:ext uri="{BB962C8B-B14F-4D97-AF65-F5344CB8AC3E}">
        <p14:creationId xmlns:p14="http://schemas.microsoft.com/office/powerpoint/2010/main" val="1559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ndhold og faktaboks">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1540801" y="1989056"/>
            <a:ext cx="7776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Faktaboks 3"/>
          <p:cNvSpPr>
            <a:spLocks noGrp="1"/>
          </p:cNvSpPr>
          <p:nvPr>
            <p:ph type="body" sz="quarter" idx="13"/>
          </p:nvPr>
        </p:nvSpPr>
        <p:spPr>
          <a:xfrm>
            <a:off x="9532800" y="2872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ctr" anchorCtr="0">
            <a:noAutofit/>
          </a:bodyPr>
          <a:lstStyle>
            <a:lvl1pPr marL="0" indent="0">
              <a:spcAft>
                <a:spcPts val="500"/>
              </a:spcAft>
              <a:buNone/>
              <a:defRPr sz="1400" b="1">
                <a:solidFill>
                  <a:schemeClr val="bg2"/>
                </a:solidFill>
              </a:defRPr>
            </a:lvl1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4" name="Slide Number Placeholder 13"/>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20. april 2025</a:t>
            </a:fld>
            <a:endParaRPr lang="da-DK" dirty="0"/>
          </a:p>
        </p:txBody>
      </p:sp>
      <p:sp>
        <p:nvSpPr>
          <p:cNvPr id="13" name="Footer Placeholder 1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36452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indhold og ikon, Rød">
    <p:spTree>
      <p:nvGrpSpPr>
        <p:cNvPr id="1" name=""/>
        <p:cNvGrpSpPr/>
        <p:nvPr/>
      </p:nvGrpSpPr>
      <p:grpSpPr>
        <a:xfrm>
          <a:off x="0" y="0"/>
          <a:ext cx="0" cy="0"/>
          <a:chOff x="0" y="0"/>
          <a:chExt cx="0" cy="0"/>
        </a:xfrm>
      </p:grpSpPr>
      <p:sp>
        <p:nvSpPr>
          <p:cNvPr id="11" name="Rød baggrund"/>
          <p:cNvSpPr/>
          <p:nvPr userDrawn="1"/>
        </p:nvSpPr>
        <p:spPr>
          <a:xfrm>
            <a:off x="0"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Title 1"/>
          <p:cNvSpPr>
            <a:spLocks noGrp="1"/>
          </p:cNvSpPr>
          <p:nvPr>
            <p:ph type="title"/>
          </p:nvPr>
        </p:nvSpPr>
        <p:spPr/>
        <p:txBody>
          <a:bodyPr/>
          <a:lstStyle>
            <a:lvl1pPr>
              <a:defRPr>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1540801" y="1989056"/>
            <a:ext cx="7776000" cy="4112944"/>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8" name="Content Placeholder 3"/>
          <p:cNvSpPr>
            <a:spLocks noGrp="1"/>
          </p:cNvSpPr>
          <p:nvPr>
            <p:ph sz="quarter" idx="18" hasCustomPrompt="1"/>
          </p:nvPr>
        </p:nvSpPr>
        <p:spPr>
          <a:xfrm>
            <a:off x="9532800" y="2872800"/>
            <a:ext cx="2448000" cy="2448000"/>
          </a:xfrm>
        </p:spPr>
        <p:txBody>
          <a:bodyPr/>
          <a:lstStyle>
            <a:lvl1pPr marL="0" indent="0">
              <a:buNone/>
              <a:defRPr sz="1400">
                <a:solidFill>
                  <a:schemeClr val="bg2"/>
                </a:solidFill>
              </a:defRPr>
            </a:lvl1pPr>
          </a:lstStyle>
          <a:p>
            <a:pPr lvl="0"/>
            <a:r>
              <a:rPr lang="da-DK" dirty="0"/>
              <a:t>Klik på denne pladsholder og indsæt ikon via Skyfish</a:t>
            </a:r>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20. april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20" name="TextBox 19"/>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man indsætte graﬁkelementer til højre for teksten. </a:t>
            </a:r>
          </a:p>
        </p:txBody>
      </p:sp>
      <p:pic>
        <p:nvPicPr>
          <p:cNvPr id="21"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52004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indhold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540801" y="1989056"/>
            <a:ext cx="5112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20. april 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3" name="Picture Placeholder 12"/>
          <p:cNvSpPr>
            <a:spLocks noGrp="1"/>
          </p:cNvSpPr>
          <p:nvPr>
            <p:ph type="pic" sz="quarter" idx="14" hasCustomPrompt="1"/>
          </p:nvPr>
        </p:nvSpPr>
        <p:spPr>
          <a:xfrm>
            <a:off x="7346400" y="1989056"/>
            <a:ext cx="4392000" cy="4392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p:spPr>
        <p:txBody>
          <a:bodyPr wrap="square" tIns="180000" anchor="t" anchorCtr="0">
            <a:noAutofit/>
          </a:bodyPr>
          <a:lstStyle>
            <a:lvl1pPr marL="0" indent="0" algn="ctr">
              <a:buNone/>
              <a:defRPr sz="1600">
                <a:solidFill>
                  <a:schemeClr val="tx2"/>
                </a:solidFill>
              </a:defRPr>
            </a:lvl1pPr>
          </a:lstStyle>
          <a:p>
            <a:r>
              <a:rPr lang="da-DK" noProof="0" dirty="0"/>
              <a:t>Klik på denne pladsholder og indsæt billede via Skyfish</a:t>
            </a:r>
          </a:p>
        </p:txBody>
      </p:sp>
      <p:sp>
        <p:nvSpPr>
          <p:cNvPr id="15" name="TextBox 1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billedet udskiftes.</a:t>
            </a:r>
          </a:p>
        </p:txBody>
      </p:sp>
    </p:spTree>
    <p:extLst>
      <p:ext uri="{BB962C8B-B14F-4D97-AF65-F5344CB8AC3E}">
        <p14:creationId xmlns:p14="http://schemas.microsoft.com/office/powerpoint/2010/main" val="313795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6000" y="756000"/>
            <a:ext cx="8560800" cy="934890"/>
          </a:xfrm>
          <a:prstGeom prst="rect">
            <a:avLst/>
          </a:prstGeom>
        </p:spPr>
        <p:txBody>
          <a:bodyPr vert="horz" lIns="0" tIns="0" rIns="0" bIns="0" rtlCol="0" anchor="ctr" anchorCtr="0">
            <a:noAutofit/>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Text Placeholder 2"/>
          <p:cNvSpPr>
            <a:spLocks noGrp="1"/>
          </p:cNvSpPr>
          <p:nvPr>
            <p:ph type="body" idx="1"/>
          </p:nvPr>
        </p:nvSpPr>
        <p:spPr>
          <a:xfrm>
            <a:off x="1540801" y="1989056"/>
            <a:ext cx="7776000" cy="4112944"/>
          </a:xfrm>
          <a:prstGeom prst="rect">
            <a:avLst/>
          </a:prstGeom>
        </p:spPr>
        <p:txBody>
          <a:bodyPr vert="horz" lIns="0" tIns="0" rIns="0" bIns="0" rtlCol="0">
            <a:noAutofit/>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Slide Number Placeholder 5"/>
          <p:cNvSpPr>
            <a:spLocks noGrp="1"/>
          </p:cNvSpPr>
          <p:nvPr>
            <p:ph type="sldNum" sz="quarter" idx="4"/>
          </p:nvPr>
        </p:nvSpPr>
        <p:spPr>
          <a:xfrm>
            <a:off x="11343480" y="6528915"/>
            <a:ext cx="394920" cy="180000"/>
          </a:xfrm>
          <a:prstGeom prst="rect">
            <a:avLst/>
          </a:prstGeom>
        </p:spPr>
        <p:txBody>
          <a:bodyPr vert="horz" lIns="0" tIns="0" rIns="0" bIns="0" rtlCol="0" anchor="b" anchorCtr="0"/>
          <a:lstStyle>
            <a:lvl1pPr algn="r">
              <a:defRPr sz="1400" b="1">
                <a:solidFill>
                  <a:schemeClr val="tx1">
                    <a:lumMod val="50000"/>
                    <a:lumOff val="50000"/>
                  </a:schemeClr>
                </a:solidFill>
              </a:defRPr>
            </a:lvl1pPr>
          </a:lstStyle>
          <a:p>
            <a:fld id="{24C8C45C-947F-4981-8B3F-4F32E973C901}" type="slidenum">
              <a:rPr lang="da-DK" smtClean="0"/>
              <a:pPr/>
              <a:t>‹nr.›</a:t>
            </a:fld>
            <a:endParaRPr lang="da-DK" dirty="0"/>
          </a:p>
        </p:txBody>
      </p:sp>
      <p:sp>
        <p:nvSpPr>
          <p:cNvPr id="17" name="Date Placeholder 3" hidden="1"/>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fld id="{D9FE36D3-6D8A-41B0-8F1B-2F75587B4040}" type="datetime2">
              <a:rPr lang="da-DK" smtClean="0"/>
              <a:t>20. april 2025</a:t>
            </a:fld>
            <a:endParaRPr lang="da-DK" dirty="0"/>
          </a:p>
        </p:txBody>
      </p:sp>
      <p:sp>
        <p:nvSpPr>
          <p:cNvPr id="18" name="Footer Placeholder 4" hidden="1"/>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pic>
        <p:nvPicPr>
          <p:cNvPr id="9" name="Logo"/>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809164" y="398179"/>
            <a:ext cx="1051200" cy="1485568"/>
          </a:xfrm>
          <a:prstGeom prst="rect">
            <a:avLst/>
          </a:prstGeom>
        </p:spPr>
      </p:pic>
    </p:spTree>
    <p:extLst>
      <p:ext uri="{BB962C8B-B14F-4D97-AF65-F5344CB8AC3E}">
        <p14:creationId xmlns:p14="http://schemas.microsoft.com/office/powerpoint/2010/main" val="36481713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61" r:id="rId22"/>
    <p:sldLayoutId id="2147483762" r:id="rId23"/>
    <p:sldLayoutId id="2147483763" r:id="rId24"/>
  </p:sldLayoutIdLst>
  <p:hf hdr="0"/>
  <p:txStyles>
    <p:titleStyle>
      <a:lvl1pPr algn="l" defTabSz="914400" rtl="0" eaLnBrk="1" latinLnBrk="0" hangingPunct="1">
        <a:lnSpc>
          <a:spcPct val="88000"/>
        </a:lnSpc>
        <a:spcBef>
          <a:spcPct val="0"/>
        </a:spcBef>
        <a:buNone/>
        <a:defRPr lang="en-US" sz="3400" b="1" kern="1200" dirty="0">
          <a:solidFill>
            <a:schemeClr val="tx2"/>
          </a:solidFill>
          <a:latin typeface="+mj-lt"/>
          <a:ea typeface="+mj-ea"/>
          <a:cs typeface="+mj-cs"/>
        </a:defRPr>
      </a:lvl1pPr>
    </p:titleStyle>
    <p:bodyStyle>
      <a:lvl1pPr marL="216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1pPr>
      <a:lvl2pPr marL="432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2pPr>
      <a:lvl3pPr marL="648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3pPr>
      <a:lvl4pPr marL="864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4pPr>
      <a:lvl5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5pPr>
      <a:lvl6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6pPr>
      <a:lvl7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baseline="0">
          <a:solidFill>
            <a:schemeClr val="tx2"/>
          </a:solidFill>
          <a:latin typeface="+mn-lt"/>
          <a:ea typeface="+mn-ea"/>
          <a:cs typeface="+mn-cs"/>
        </a:defRPr>
      </a:lvl7pPr>
      <a:lvl8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8pPr>
      <a:lvl9pPr marL="1080000" indent="-216000" algn="l" defTabSz="914400" rtl="0" eaLnBrk="1" latinLnBrk="0" hangingPunct="1">
        <a:lnSpc>
          <a:spcPct val="101000"/>
        </a:lnSpc>
        <a:spcBef>
          <a:spcPts val="600"/>
        </a:spcBef>
        <a:spcAft>
          <a:spcPts val="1400"/>
        </a:spcAft>
        <a:buClr>
          <a:schemeClr val="tx2"/>
        </a:buClr>
        <a:buSzPct val="90000"/>
        <a:buFont typeface="Wingdings 2" panose="05020102010507070707" pitchFamily="18" charset="2"/>
        <a:buChar char="¡"/>
        <a:defRPr sz="18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5868">
          <p15:clr>
            <a:srgbClr val="F26B43"/>
          </p15:clr>
        </p15:guide>
        <p15:guide id="3" orient="horz" pos="476">
          <p15:clr>
            <a:srgbClr val="F26B43"/>
          </p15:clr>
        </p15:guide>
        <p15:guide id="4" orient="horz" pos="1065">
          <p15:clr>
            <a:srgbClr val="F26B43"/>
          </p15:clr>
        </p15:guide>
        <p15:guide id="5" pos="970">
          <p15:clr>
            <a:srgbClr val="F26B43"/>
          </p15:clr>
        </p15:guide>
        <p15:guide id="6" orient="horz" pos="1252">
          <p15:clr>
            <a:srgbClr val="F26B43"/>
          </p15:clr>
        </p15:guide>
        <p15:guide id="7" orient="horz" pos="3843">
          <p15:clr>
            <a:srgbClr val="F26B43"/>
          </p15:clr>
        </p15:guide>
        <p15:guide id="8" pos="6843">
          <p15:clr>
            <a:srgbClr val="000000"/>
          </p15:clr>
        </p15:guide>
        <p15:guide id="12" pos="374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4.xml"/><Relationship Id="rId1" Type="http://schemas.openxmlformats.org/officeDocument/2006/relationships/customXml" Target="../../customXml/item3.xml"/><Relationship Id="rId5" Type="http://schemas.openxmlformats.org/officeDocument/2006/relationships/image" Target="../media/image1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detgyldneoverblik.dk/author/admin2/" TargetMode="External"/><Relationship Id="rId2" Type="http://schemas.openxmlformats.org/officeDocument/2006/relationships/hyperlink" Target="http://hum.ku.dk/uddannelser/vejledning/sprogtest/"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phabsalon.dk/uddannelser/laerer/om-uddannelsen/studieordning-og-lovgrundlag#:~:text=Her%20finder%20du%20uddannelsesbekendtg%C3%B8relsen%20for%20l%C3%A6reruddannelsen%20og%20den,eller%20gerne%20vil%20studere%20i%20en%20anden%20by." TargetMode="External"/><Relationship Id="rId2" Type="http://schemas.openxmlformats.org/officeDocument/2006/relationships/hyperlink" Target="https://www2.phabsalon.dk/fileadmin/user_upload/Praktik_klinik_dokumenter/L_faelles/Praktikhaefte-for-Laereruddannelsen-2024-2025.pdf" TargetMode="Externa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customXml" Target="../../customXml/item6.xml"/><Relationship Id="rId1" Type="http://schemas.openxmlformats.org/officeDocument/2006/relationships/customXml" Target="../../customXml/item5.xml"/><Relationship Id="rId6" Type="http://schemas.openxmlformats.org/officeDocument/2006/relationships/image" Target="../media/image36.png"/><Relationship Id="rId5" Type="http://schemas.openxmlformats.org/officeDocument/2006/relationships/hyperlink" Target="mailto:stbp@pha.dk" TargetMode="External"/><Relationship Id="rId4" Type="http://schemas.openxmlformats.org/officeDocument/2006/relationships/hyperlink" Target="http://www.studienet.d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yra@pha.dk"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187801" y="140994"/>
            <a:ext cx="7227922" cy="1973766"/>
          </a:xfrm>
        </p:spPr>
        <p:txBody>
          <a:bodyPr/>
          <a:lstStyle/>
          <a:p>
            <a:r>
              <a:rPr lang="da-DK" dirty="0"/>
              <a:t>Skrivecenterworkshop</a:t>
            </a:r>
          </a:p>
        </p:txBody>
      </p:sp>
      <p:sp>
        <p:nvSpPr>
          <p:cNvPr id="10" name="Subtitle 9"/>
          <p:cNvSpPr>
            <a:spLocks noGrp="1"/>
          </p:cNvSpPr>
          <p:nvPr>
            <p:ph type="subTitle" idx="1"/>
          </p:nvPr>
        </p:nvSpPr>
        <p:spPr>
          <a:xfrm>
            <a:off x="1186922" y="2326634"/>
            <a:ext cx="7228801" cy="542691"/>
          </a:xfrm>
        </p:spPr>
        <p:txBody>
          <a:bodyPr/>
          <a:lstStyle/>
          <a:p>
            <a:pPr>
              <a:buNone/>
            </a:pPr>
            <a:r>
              <a:rPr lang="da-DK" dirty="0"/>
              <a:t>Førsteårsprøven</a:t>
            </a:r>
          </a:p>
        </p:txBody>
      </p:sp>
      <p:sp>
        <p:nvSpPr>
          <p:cNvPr id="8" name="Footer Placeholder 7"/>
          <p:cNvSpPr>
            <a:spLocks noGrp="1"/>
          </p:cNvSpPr>
          <p:nvPr>
            <p:ph type="ftr" sz="quarter" idx="3"/>
          </p:nvPr>
        </p:nvSpPr>
        <p:spPr/>
        <p:txBody>
          <a:bodyPr/>
          <a:lstStyle/>
          <a:p>
            <a:endParaRPr lang="da-DK" dirty="0"/>
          </a:p>
        </p:txBody>
      </p:sp>
      <p:pic>
        <p:nvPicPr>
          <p:cNvPr id="5" name="Billede 4" descr="Et billede, der indeholder person, tøj, computer, kontorartikler&#10;&#10;Indhold genereret af kunstig intelligens kan være forkert.">
            <a:extLst>
              <a:ext uri="{FF2B5EF4-FFF2-40B4-BE49-F238E27FC236}">
                <a16:creationId xmlns:a16="http://schemas.microsoft.com/office/drawing/2014/main" id="{97D18F5D-7B71-19C1-52A8-A1BFD9D8C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322" y="2467076"/>
            <a:ext cx="4564800" cy="3043200"/>
          </a:xfrm>
          <a:prstGeom prst="rect">
            <a:avLst/>
          </a:prstGeom>
        </p:spPr>
      </p:pic>
      <p:sp>
        <p:nvSpPr>
          <p:cNvPr id="11" name="Tekstfelt 10">
            <a:extLst>
              <a:ext uri="{FF2B5EF4-FFF2-40B4-BE49-F238E27FC236}">
                <a16:creationId xmlns:a16="http://schemas.microsoft.com/office/drawing/2014/main" id="{94249AB2-54E0-1A38-36AC-EFB67729FFD9}"/>
              </a:ext>
            </a:extLst>
          </p:cNvPr>
          <p:cNvSpPr txBox="1"/>
          <p:nvPr/>
        </p:nvSpPr>
        <p:spPr>
          <a:xfrm>
            <a:off x="1186922" y="6223846"/>
            <a:ext cx="6143296" cy="369332"/>
          </a:xfrm>
          <a:prstGeom prst="rect">
            <a:avLst/>
          </a:prstGeom>
          <a:noFill/>
        </p:spPr>
        <p:txBody>
          <a:bodyPr wrap="square">
            <a:spAutoFit/>
          </a:bodyPr>
          <a:lstStyle/>
          <a:p>
            <a:r>
              <a:rPr lang="da-DK" dirty="0">
                <a:solidFill>
                  <a:schemeClr val="bg1"/>
                </a:solidFill>
              </a:rPr>
              <a:t>Stine Brix Pedersen, stbp@pha.dk</a:t>
            </a:r>
          </a:p>
        </p:txBody>
      </p:sp>
      <p:sp>
        <p:nvSpPr>
          <p:cNvPr id="2" name="Tekstfelt 1">
            <a:extLst>
              <a:ext uri="{FF2B5EF4-FFF2-40B4-BE49-F238E27FC236}">
                <a16:creationId xmlns:a16="http://schemas.microsoft.com/office/drawing/2014/main" id="{CD1D1AB0-A3C9-AE06-C285-1FCC94C79263}"/>
              </a:ext>
            </a:extLst>
          </p:cNvPr>
          <p:cNvSpPr txBox="1"/>
          <p:nvPr/>
        </p:nvSpPr>
        <p:spPr>
          <a:xfrm>
            <a:off x="1186922" y="2963917"/>
            <a:ext cx="2649354" cy="307777"/>
          </a:xfrm>
          <a:prstGeom prst="rect">
            <a:avLst/>
          </a:prstGeom>
          <a:noFill/>
        </p:spPr>
        <p:txBody>
          <a:bodyPr wrap="square" lIns="0" tIns="0" rIns="0" bIns="0" rtlCol="0">
            <a:spAutoFit/>
          </a:bodyPr>
          <a:lstStyle/>
          <a:p>
            <a:r>
              <a:rPr lang="da-DK" sz="2000" i="1" dirty="0">
                <a:solidFill>
                  <a:schemeClr val="bg1"/>
                </a:solidFill>
              </a:rPr>
              <a:t>DAA, 1. årgang (daghold)</a:t>
            </a:r>
          </a:p>
        </p:txBody>
      </p:sp>
    </p:spTree>
    <p:custDataLst>
      <p:custData r:id="rId1"/>
      <p:custData r:id="rId2"/>
      <p:tags r:id="rId3"/>
    </p:custDataLst>
    <p:extLst>
      <p:ext uri="{BB962C8B-B14F-4D97-AF65-F5344CB8AC3E}">
        <p14:creationId xmlns:p14="http://schemas.microsoft.com/office/powerpoint/2010/main" val="3824097480"/>
      </p:ext>
    </p:extLst>
  </p:cSld>
  <p:clrMapOvr>
    <a:masterClrMapping/>
  </p:clrMapOvr>
  <mc:AlternateContent xmlns:mc="http://schemas.openxmlformats.org/markup-compatibility/2006" xmlns:p14="http://schemas.microsoft.com/office/powerpoint/2010/main">
    <mc:Choice Requires="p14">
      <p:transition spd="slow" p14:dur="2000" advTm="20842"/>
    </mc:Choice>
    <mc:Fallback xmlns="">
      <p:transition spd="slow" advTm="208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indhold 1">
            <a:extLst>
              <a:ext uri="{FF2B5EF4-FFF2-40B4-BE49-F238E27FC236}">
                <a16:creationId xmlns:a16="http://schemas.microsoft.com/office/drawing/2014/main" id="{774ABAB5-5074-2B0F-D4BC-FDCC75F61825}"/>
              </a:ext>
            </a:extLst>
          </p:cNvPr>
          <p:cNvSpPr>
            <a:spLocks noGrp="1"/>
          </p:cNvSpPr>
          <p:nvPr>
            <p:ph idx="1"/>
          </p:nvPr>
        </p:nvSpPr>
        <p:spPr>
          <a:xfrm>
            <a:off x="756000" y="1844824"/>
            <a:ext cx="10511090" cy="4281339"/>
          </a:xfrm>
        </p:spPr>
        <p:txBody>
          <a:bodyPr/>
          <a:lstStyle/>
          <a:p>
            <a:pPr>
              <a:lnSpc>
                <a:spcPct val="107000"/>
              </a:lnSpc>
              <a:spcAft>
                <a:spcPts val="800"/>
              </a:spcAft>
              <a:defRPr/>
            </a:pPr>
            <a:r>
              <a:rPr lang="da-DK" sz="2400" kern="100" dirty="0">
                <a:ea typeface="Calibri" panose="020F0502020204030204" pitchFamily="34" charset="0"/>
                <a:cs typeface="Times New Roman" panose="02020603050405020304" pitchFamily="18" charset="0"/>
              </a:rPr>
              <a:t>Der udarbejdes en skriftlig tværfaglig projektopgave med udgangspunkt i en godkendt </a:t>
            </a:r>
            <a:r>
              <a:rPr lang="da-DK" sz="2400" kern="100" dirty="0">
                <a:solidFill>
                  <a:schemeClr val="tx1"/>
                </a:solidFill>
                <a:ea typeface="Calibri" panose="020F0502020204030204" pitchFamily="34" charset="0"/>
                <a:cs typeface="Times New Roman" panose="02020603050405020304" pitchFamily="18" charset="0"/>
              </a:rPr>
              <a:t>lærerfaglig problemformulering</a:t>
            </a:r>
            <a:r>
              <a:rPr lang="da-DK" sz="2400" kern="100" dirty="0">
                <a:ea typeface="Calibri" panose="020F0502020204030204" pitchFamily="34" charset="0"/>
                <a:cs typeface="Times New Roman" panose="02020603050405020304" pitchFamily="18" charset="0"/>
              </a:rPr>
              <a:t>. Denne tager afsæt i indholdsområder fra </a:t>
            </a:r>
            <a:r>
              <a:rPr lang="da-DK" sz="2400" kern="100" dirty="0">
                <a:solidFill>
                  <a:srgbClr val="FF0000"/>
                </a:solidFill>
                <a:ea typeface="Calibri" panose="020F0502020204030204" pitchFamily="34" charset="0"/>
                <a:cs typeface="Times New Roman" panose="02020603050405020304" pitchFamily="18" charset="0"/>
              </a:rPr>
              <a:t>grundfagligheden</a:t>
            </a:r>
            <a:r>
              <a:rPr lang="da-DK" sz="2400" kern="100" dirty="0">
                <a:ea typeface="Calibri" panose="020F0502020204030204" pitchFamily="34" charset="0"/>
                <a:cs typeface="Times New Roman" panose="02020603050405020304" pitchFamily="18" charset="0"/>
              </a:rPr>
              <a:t> og den studerendes </a:t>
            </a:r>
            <a:r>
              <a:rPr lang="da-DK" sz="2400" kern="100" dirty="0">
                <a:solidFill>
                  <a:srgbClr val="FF0000"/>
                </a:solidFill>
                <a:ea typeface="Calibri" panose="020F0502020204030204" pitchFamily="34" charset="0"/>
                <a:cs typeface="Times New Roman" panose="02020603050405020304" pitchFamily="18" charset="0"/>
              </a:rPr>
              <a:t>første undervisningsfag</a:t>
            </a:r>
            <a:r>
              <a:rPr lang="da-DK" sz="2400" kern="100" dirty="0">
                <a:solidFill>
                  <a:schemeClr val="tx1"/>
                </a:solidFill>
                <a:ea typeface="Calibri" panose="020F0502020204030204" pitchFamily="34" charset="0"/>
                <a:cs typeface="Times New Roman" panose="02020603050405020304" pitchFamily="18" charset="0"/>
              </a:rPr>
              <a:t>,</a:t>
            </a:r>
            <a:r>
              <a:rPr lang="da-DK" sz="2400" kern="100" dirty="0">
                <a:solidFill>
                  <a:srgbClr val="FF0000"/>
                </a:solidFill>
                <a:ea typeface="Calibri" panose="020F0502020204030204" pitchFamily="34" charset="0"/>
                <a:cs typeface="Times New Roman" panose="02020603050405020304" pitchFamily="18" charset="0"/>
              </a:rPr>
              <a:t> </a:t>
            </a:r>
            <a:r>
              <a:rPr lang="da-DK" sz="2400" kern="100" dirty="0">
                <a:ea typeface="Calibri" panose="020F0502020204030204" pitchFamily="34" charset="0"/>
                <a:cs typeface="Times New Roman" panose="02020603050405020304" pitchFamily="18" charset="0"/>
              </a:rPr>
              <a:t>samt arbejdet med </a:t>
            </a:r>
            <a:r>
              <a:rPr lang="da-DK" sz="2400" u="sng" kern="100" dirty="0">
                <a:ea typeface="Calibri" panose="020F0502020204030204" pitchFamily="34" charset="0"/>
                <a:cs typeface="Times New Roman" panose="02020603050405020304" pitchFamily="18" charset="0"/>
              </a:rPr>
              <a:t>målene</a:t>
            </a:r>
            <a:r>
              <a:rPr lang="da-DK" sz="2400" kern="100" dirty="0">
                <a:ea typeface="Calibri" panose="020F0502020204030204" pitchFamily="34" charset="0"/>
                <a:cs typeface="Times New Roman" panose="02020603050405020304" pitchFamily="18" charset="0"/>
              </a:rPr>
              <a:t> for integreret praktik på 1. årgang. </a:t>
            </a:r>
          </a:p>
          <a:p>
            <a:pPr marL="0" indent="0">
              <a:lnSpc>
                <a:spcPct val="107000"/>
              </a:lnSpc>
              <a:spcAft>
                <a:spcPts val="800"/>
              </a:spcAft>
              <a:buNone/>
              <a:defRPr/>
            </a:pPr>
            <a:endParaRPr lang="da-DK" sz="2400" kern="100" dirty="0">
              <a:ea typeface="Calibri" panose="020F0502020204030204" pitchFamily="34" charset="0"/>
              <a:cs typeface="Times New Roman" panose="02020603050405020304" pitchFamily="18" charset="0"/>
            </a:endParaRPr>
          </a:p>
          <a:p>
            <a:pPr>
              <a:lnSpc>
                <a:spcPct val="107000"/>
              </a:lnSpc>
              <a:spcAft>
                <a:spcPts val="800"/>
              </a:spcAft>
              <a:defRPr/>
            </a:pPr>
            <a:r>
              <a:rPr lang="da-DK" sz="2400" kern="100" dirty="0">
                <a:ea typeface="Calibri" panose="020F0502020204030204" pitchFamily="34" charset="0"/>
                <a:cs typeface="Times New Roman" panose="02020603050405020304" pitchFamily="18" charset="0"/>
              </a:rPr>
              <a:t>Opgaven indeholder </a:t>
            </a:r>
            <a:r>
              <a:rPr lang="da-DK" sz="2400" u="sng" kern="100" dirty="0">
                <a:ea typeface="Calibri" panose="020F0502020204030204" pitchFamily="34" charset="0"/>
                <a:cs typeface="Times New Roman" panose="02020603050405020304" pitchFamily="18" charset="0"/>
              </a:rPr>
              <a:t>redegørelse</a:t>
            </a:r>
            <a:r>
              <a:rPr lang="da-DK" sz="2400" kern="100" dirty="0">
                <a:ea typeface="Calibri" panose="020F0502020204030204" pitchFamily="34" charset="0"/>
                <a:cs typeface="Times New Roman" panose="02020603050405020304" pitchFamily="18" charset="0"/>
              </a:rPr>
              <a:t> for, </a:t>
            </a:r>
            <a:r>
              <a:rPr lang="da-DK" sz="2400" u="sng" kern="100" dirty="0">
                <a:ea typeface="Calibri" panose="020F0502020204030204" pitchFamily="34" charset="0"/>
                <a:cs typeface="Times New Roman" panose="02020603050405020304" pitchFamily="18" charset="0"/>
              </a:rPr>
              <a:t>analyse</a:t>
            </a:r>
            <a:r>
              <a:rPr lang="da-DK" sz="2400" kern="100" dirty="0">
                <a:ea typeface="Calibri" panose="020F0502020204030204" pitchFamily="34" charset="0"/>
                <a:cs typeface="Times New Roman" panose="02020603050405020304" pitchFamily="18" charset="0"/>
              </a:rPr>
              <a:t> og </a:t>
            </a:r>
            <a:r>
              <a:rPr lang="da-DK" sz="2400" u="sng" kern="100" dirty="0">
                <a:ea typeface="Calibri" panose="020F0502020204030204" pitchFamily="34" charset="0"/>
                <a:cs typeface="Times New Roman" panose="02020603050405020304" pitchFamily="18" charset="0"/>
              </a:rPr>
              <a:t>vurdering</a:t>
            </a:r>
            <a:r>
              <a:rPr lang="da-DK" sz="2400" kern="100" dirty="0">
                <a:ea typeface="Calibri" panose="020F0502020204030204" pitchFamily="34" charset="0"/>
                <a:cs typeface="Times New Roman" panose="02020603050405020304" pitchFamily="18" charset="0"/>
              </a:rPr>
              <a:t> af en lærerfaglig problemstilling i relation til de tre </a:t>
            </a:r>
            <a:r>
              <a:rPr lang="da-DK" sz="2400" kern="100" dirty="0">
                <a:solidFill>
                  <a:srgbClr val="FF0000"/>
                </a:solidFill>
                <a:ea typeface="Calibri" panose="020F0502020204030204" pitchFamily="34" charset="0"/>
                <a:cs typeface="Times New Roman" panose="02020603050405020304" pitchFamily="18" charset="0"/>
              </a:rPr>
              <a:t>progressionsspor</a:t>
            </a:r>
            <a:r>
              <a:rPr lang="da-DK" sz="2400" kern="100" dirty="0">
                <a:ea typeface="Calibri" panose="020F0502020204030204" pitchFamily="34" charset="0"/>
                <a:cs typeface="Times New Roman" panose="02020603050405020304" pitchFamily="18" charset="0"/>
              </a:rPr>
              <a:t> og </a:t>
            </a:r>
            <a:r>
              <a:rPr lang="da-DK" sz="2400" u="sng" kern="100" dirty="0">
                <a:ea typeface="Calibri" panose="020F0502020204030204" pitchFamily="34" charset="0"/>
                <a:cs typeface="Times New Roman" panose="02020603050405020304" pitchFamily="18" charset="0"/>
              </a:rPr>
              <a:t>udvalgte</a:t>
            </a:r>
            <a:r>
              <a:rPr lang="da-DK" sz="2400" kern="100" dirty="0">
                <a:ea typeface="Calibri" panose="020F0502020204030204" pitchFamily="34" charset="0"/>
                <a:cs typeface="Times New Roman" panose="02020603050405020304" pitchFamily="18" charset="0"/>
              </a:rPr>
              <a:t> </a:t>
            </a:r>
            <a:r>
              <a:rPr lang="da-DK" sz="2400" kern="100" dirty="0">
                <a:solidFill>
                  <a:srgbClr val="FF0000"/>
                </a:solidFill>
                <a:ea typeface="Calibri" panose="020F0502020204030204" pitchFamily="34" charset="0"/>
                <a:cs typeface="Times New Roman" panose="02020603050405020304" pitchFamily="18" charset="0"/>
              </a:rPr>
              <a:t>dimensioner i lærerrollen</a:t>
            </a:r>
            <a:r>
              <a:rPr lang="da-DK" sz="2400" kern="100" dirty="0">
                <a:ea typeface="Calibri" panose="020F0502020204030204" pitchFamily="34" charset="0"/>
                <a:cs typeface="Times New Roman" panose="02020603050405020304" pitchFamily="18" charset="0"/>
              </a:rPr>
              <a:t>.  </a:t>
            </a:r>
          </a:p>
          <a:p>
            <a:pPr marL="0" indent="0">
              <a:buNone/>
              <a:defRPr/>
            </a:pPr>
            <a:endParaRPr lang="da-DK" altLang="da-DK" sz="2400" dirty="0"/>
          </a:p>
        </p:txBody>
      </p:sp>
      <p:sp>
        <p:nvSpPr>
          <p:cNvPr id="45059" name="Titel 2">
            <a:extLst>
              <a:ext uri="{FF2B5EF4-FFF2-40B4-BE49-F238E27FC236}">
                <a16:creationId xmlns:a16="http://schemas.microsoft.com/office/drawing/2014/main" id="{DCA9AE0B-8FF3-E779-8859-253FED22E19D}"/>
              </a:ext>
            </a:extLst>
          </p:cNvPr>
          <p:cNvSpPr>
            <a:spLocks noGrp="1"/>
          </p:cNvSpPr>
          <p:nvPr>
            <p:ph type="title"/>
          </p:nvPr>
        </p:nvSpPr>
        <p:spPr/>
        <p:txBody>
          <a:bodyPr/>
          <a:lstStyle/>
          <a:p>
            <a:r>
              <a:rPr lang="da-DK" altLang="da-DK" dirty="0">
                <a:solidFill>
                  <a:schemeClr val="tx1"/>
                </a:solidFill>
              </a:rPr>
              <a:t>Førsteårsprøven: Den skriftlige del</a:t>
            </a:r>
          </a:p>
        </p:txBody>
      </p:sp>
      <p:sp>
        <p:nvSpPr>
          <p:cNvPr id="2" name="Ellipse 1">
            <a:extLst>
              <a:ext uri="{FF2B5EF4-FFF2-40B4-BE49-F238E27FC236}">
                <a16:creationId xmlns:a16="http://schemas.microsoft.com/office/drawing/2014/main" id="{DC78C07E-705D-E5A0-3207-485402930459}"/>
              </a:ext>
            </a:extLst>
          </p:cNvPr>
          <p:cNvSpPr/>
          <p:nvPr/>
        </p:nvSpPr>
        <p:spPr>
          <a:xfrm>
            <a:off x="1303279" y="2554012"/>
            <a:ext cx="2396358" cy="578069"/>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Ellipse 2">
            <a:extLst>
              <a:ext uri="{FF2B5EF4-FFF2-40B4-BE49-F238E27FC236}">
                <a16:creationId xmlns:a16="http://schemas.microsoft.com/office/drawing/2014/main" id="{C34F857A-AD21-7C44-4C4B-0A8401800C98}"/>
              </a:ext>
            </a:extLst>
          </p:cNvPr>
          <p:cNvSpPr/>
          <p:nvPr/>
        </p:nvSpPr>
        <p:spPr>
          <a:xfrm>
            <a:off x="6111742" y="2485702"/>
            <a:ext cx="3205058" cy="730464"/>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903143" y="3316544"/>
            <a:ext cx="10231021" cy="934890"/>
          </a:xfrm>
        </p:spPr>
        <p:txBody>
          <a:bodyPr vert="horz" lIns="0" tIns="0" rIns="0" bIns="0" rtlCol="0" anchor="ctr" anchorCtr="0">
            <a:normAutofit fontScale="90000"/>
          </a:bodyPr>
          <a:lstStyle/>
          <a:p>
            <a:r>
              <a:rPr lang="da-DK" sz="3600" b="0" i="0" dirty="0">
                <a:solidFill>
                  <a:schemeClr val="tx2"/>
                </a:solidFill>
                <a:effectLst/>
                <a:latin typeface="Arial" panose="020B0604020202020204" pitchFamily="34" charset="0"/>
                <a:cs typeface="Arial" panose="020B0604020202020204" pitchFamily="34" charset="0"/>
              </a:rPr>
              <a:t>Problemformulering </a:t>
            </a:r>
            <a:r>
              <a:rPr lang="da-DK" sz="3600" b="0" dirty="0">
                <a:solidFill>
                  <a:schemeClr val="tx2"/>
                </a:solidFill>
                <a:latin typeface="Arial" panose="020B0604020202020204" pitchFamily="34" charset="0"/>
                <a:cs typeface="Arial" panose="020B0604020202020204" pitchFamily="34" charset="0"/>
              </a:rPr>
              <a:t>vinkling</a:t>
            </a:r>
            <a:r>
              <a:rPr lang="da-DK" sz="3600" dirty="0">
                <a:solidFill>
                  <a:schemeClr val="tx2"/>
                </a:solidFill>
                <a:latin typeface="Arial" panose="020B0604020202020204" pitchFamily="34" charset="0"/>
                <a:cs typeface="Arial" panose="020B0604020202020204" pitchFamily="34" charset="0"/>
              </a:rPr>
              <a:t> </a:t>
            </a:r>
            <a:r>
              <a:rPr lang="da-DK" sz="3600" b="0" i="0" dirty="0">
                <a:solidFill>
                  <a:schemeClr val="tx2"/>
                </a:solidFill>
                <a:effectLst/>
                <a:latin typeface="Arial" panose="020B0604020202020204" pitchFamily="34" charset="0"/>
                <a:cs typeface="Arial" panose="020B0604020202020204" pitchFamily="34" charset="0"/>
              </a:rPr>
              <a:t>til både </a:t>
            </a:r>
            <a:r>
              <a:rPr lang="da-DK" sz="3600" dirty="0">
                <a:latin typeface="Arial" panose="020B0604020202020204" pitchFamily="34" charset="0"/>
                <a:cs typeface="Arial" panose="020B0604020202020204" pitchFamily="34" charset="0"/>
              </a:rPr>
              <a:t>første</a:t>
            </a:r>
            <a:r>
              <a:rPr lang="da-DK" sz="3600" b="0" dirty="0">
                <a:latin typeface="Arial" panose="020B0604020202020204" pitchFamily="34" charset="0"/>
                <a:cs typeface="Arial" panose="020B0604020202020204" pitchFamily="34" charset="0"/>
              </a:rPr>
              <a:t> </a:t>
            </a:r>
            <a:r>
              <a:rPr lang="da-DK" sz="3600" i="0" dirty="0">
                <a:solidFill>
                  <a:schemeClr val="tx2"/>
                </a:solidFill>
                <a:effectLst/>
                <a:latin typeface="Arial" panose="020B0604020202020204" pitchFamily="34" charset="0"/>
                <a:cs typeface="Arial" panose="020B0604020202020204" pitchFamily="34" charset="0"/>
              </a:rPr>
              <a:t>undervisningsfag</a:t>
            </a:r>
            <a:r>
              <a:rPr lang="da-DK" sz="3600" b="0" i="0" dirty="0">
                <a:solidFill>
                  <a:schemeClr val="tx2"/>
                </a:solidFill>
                <a:effectLst/>
                <a:latin typeface="Arial" panose="020B0604020202020204" pitchFamily="34" charset="0"/>
                <a:cs typeface="Arial" panose="020B0604020202020204" pitchFamily="34" charset="0"/>
              </a:rPr>
              <a:t> og </a:t>
            </a:r>
            <a:r>
              <a:rPr lang="da-DK" sz="3600" dirty="0">
                <a:solidFill>
                  <a:schemeClr val="tx2"/>
                </a:solidFill>
                <a:latin typeface="Arial" panose="020B0604020202020204" pitchFamily="34" charset="0"/>
                <a:cs typeface="Arial" panose="020B0604020202020204" pitchFamily="34" charset="0"/>
              </a:rPr>
              <a:t>lærerens grundfaglighed</a:t>
            </a:r>
            <a:endParaRPr lang="da-DK" altLang="da-DK" dirty="0"/>
          </a:p>
        </p:txBody>
      </p:sp>
      <p:sp>
        <p:nvSpPr>
          <p:cNvPr id="2" name="Pil: nedad 1">
            <a:extLst>
              <a:ext uri="{FF2B5EF4-FFF2-40B4-BE49-F238E27FC236}">
                <a16:creationId xmlns:a16="http://schemas.microsoft.com/office/drawing/2014/main" id="{5BEA14A5-8110-F94E-E104-ED8921FF2AE6}"/>
              </a:ext>
            </a:extLst>
          </p:cNvPr>
          <p:cNvSpPr/>
          <p:nvPr/>
        </p:nvSpPr>
        <p:spPr>
          <a:xfrm>
            <a:off x="4214648" y="0"/>
            <a:ext cx="1324304" cy="2984938"/>
          </a:xfrm>
          <a:prstGeom prst="downArrow">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Titel 2">
            <a:extLst>
              <a:ext uri="{FF2B5EF4-FFF2-40B4-BE49-F238E27FC236}">
                <a16:creationId xmlns:a16="http://schemas.microsoft.com/office/drawing/2014/main" id="{7CEE0635-513E-320A-F98F-D8A7951F8369}"/>
              </a:ext>
            </a:extLst>
          </p:cNvPr>
          <p:cNvSpPr txBox="1">
            <a:spLocks/>
          </p:cNvSpPr>
          <p:nvPr/>
        </p:nvSpPr>
        <p:spPr>
          <a:xfrm>
            <a:off x="903144" y="799051"/>
            <a:ext cx="8560800" cy="934890"/>
          </a:xfrm>
          <a:prstGeom prst="rect">
            <a:avLst/>
          </a:prstGeom>
        </p:spPr>
        <p:txBody>
          <a:bodyPr vert="horz" lIns="0" tIns="0" rIns="0" bIns="0" rtlCol="0" anchor="ctr" anchorCtr="0">
            <a:noAutofit/>
          </a:bodyPr>
          <a:lstStyle>
            <a:lvl1pPr algn="l" defTabSz="914400" rtl="0" eaLnBrk="1" latinLnBrk="0" hangingPunct="1">
              <a:lnSpc>
                <a:spcPct val="88000"/>
              </a:lnSpc>
              <a:spcBef>
                <a:spcPct val="0"/>
              </a:spcBef>
              <a:buNone/>
              <a:defRPr lang="en-US" sz="3400" b="1" kern="1200" dirty="0">
                <a:solidFill>
                  <a:schemeClr val="tx2"/>
                </a:solidFill>
                <a:latin typeface="+mj-lt"/>
                <a:ea typeface="+mj-ea"/>
                <a:cs typeface="+mj-cs"/>
              </a:defRPr>
            </a:lvl1pPr>
          </a:lstStyle>
          <a:p>
            <a:r>
              <a:rPr lang="da-DK" altLang="da-DK" dirty="0">
                <a:solidFill>
                  <a:schemeClr val="tx1"/>
                </a:solidFill>
              </a:rPr>
              <a:t>Førsteårsprøven</a:t>
            </a:r>
          </a:p>
        </p:txBody>
      </p:sp>
    </p:spTree>
    <p:extLst>
      <p:ext uri="{BB962C8B-B14F-4D97-AF65-F5344CB8AC3E}">
        <p14:creationId xmlns:p14="http://schemas.microsoft.com/office/powerpoint/2010/main" val="2055067131"/>
      </p:ext>
    </p:extLst>
  </p:cSld>
  <p:clrMapOvr>
    <a:masterClrMapping/>
  </p:clrMapOvr>
  <p:transition spd="slow" advTm="35485">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7e0f45b5ef_0_39"/>
          <p:cNvSpPr txBox="1">
            <a:spLocks noGrp="1"/>
          </p:cNvSpPr>
          <p:nvPr>
            <p:ph type="title"/>
          </p:nvPr>
        </p:nvSpPr>
        <p:spPr>
          <a:xfrm>
            <a:off x="711890" y="2202243"/>
            <a:ext cx="8571558" cy="3620489"/>
          </a:xfrm>
          <a:prstGeom prst="rect">
            <a:avLst/>
          </a:prstGeom>
        </p:spPr>
        <p:txBody>
          <a:bodyPr spcFirstLastPara="1" wrap="square" lIns="0" tIns="0" rIns="0" bIns="0" anchor="ctr" anchorCtr="0">
            <a:noAutofit/>
          </a:bodyPr>
          <a:lstStyle/>
          <a:p>
            <a:pPr lvl="0" algn="l" rtl="0">
              <a:spcBef>
                <a:spcPts val="0"/>
              </a:spcBef>
              <a:spcAft>
                <a:spcPts val="0"/>
              </a:spcAft>
            </a:pPr>
            <a:r>
              <a:rPr lang="da-DK" sz="2800" b="0" dirty="0">
                <a:solidFill>
                  <a:schemeClr val="tx1"/>
                </a:solidFill>
                <a:latin typeface="Arial" panose="020B0604020202020204" pitchFamily="34" charset="0"/>
                <a:cs typeface="Arial" panose="020B0604020202020204" pitchFamily="34" charset="0"/>
              </a:rPr>
              <a:t>1. Forhold jer til problemformuleringernes </a:t>
            </a:r>
            <a:br>
              <a:rPr lang="da-DK" sz="2800" b="0" dirty="0">
                <a:solidFill>
                  <a:schemeClr val="tx1"/>
                </a:solidFill>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    vinkling </a:t>
            </a:r>
            <a:br>
              <a:rPr lang="da-DK" sz="2800" b="0" dirty="0">
                <a:solidFill>
                  <a:schemeClr val="tx1"/>
                </a:solidFill>
                <a:latin typeface="Arial" panose="020B0604020202020204" pitchFamily="34" charset="0"/>
                <a:cs typeface="Arial" panose="020B0604020202020204" pitchFamily="34" charset="0"/>
              </a:rPr>
            </a:br>
            <a:r>
              <a:rPr lang="da-DK" sz="2800" b="0" dirty="0">
                <a:latin typeface="Arial" panose="020B0604020202020204" pitchFamily="34" charset="0"/>
                <a:cs typeface="Arial" panose="020B0604020202020204" pitchFamily="34" charset="0"/>
              </a:rPr>
              <a:t>    </a:t>
            </a:r>
            <a:r>
              <a:rPr lang="da-DK" sz="2400" b="0" i="1" dirty="0">
                <a:solidFill>
                  <a:schemeClr val="tx1">
                    <a:lumMod val="50000"/>
                    <a:lumOff val="50000"/>
                  </a:schemeClr>
                </a:solidFill>
                <a:latin typeface="Arial" panose="020B0604020202020204" pitchFamily="34" charset="0"/>
                <a:cs typeface="Arial" panose="020B0604020202020204" pitchFamily="34" charset="0"/>
              </a:rPr>
              <a:t>-</a:t>
            </a:r>
            <a:r>
              <a:rPr lang="da-DK" sz="2800" b="0" dirty="0">
                <a:latin typeface="Arial" panose="020B0604020202020204" pitchFamily="34" charset="0"/>
                <a:cs typeface="Arial" panose="020B0604020202020204" pitchFamily="34" charset="0"/>
              </a:rPr>
              <a:t> </a:t>
            </a:r>
            <a:r>
              <a:rPr lang="da-DK" sz="2400" b="0" dirty="0">
                <a:solidFill>
                  <a:schemeClr val="tx1">
                    <a:lumMod val="50000"/>
                    <a:lumOff val="50000"/>
                  </a:schemeClr>
                </a:solidFill>
                <a:latin typeface="Arial" panose="020B0604020202020204" pitchFamily="34" charset="0"/>
                <a:cs typeface="Arial" panose="020B0604020202020204" pitchFamily="34" charset="0"/>
              </a:rPr>
              <a:t>ift. </a:t>
            </a:r>
            <a:r>
              <a:rPr lang="da-DK" sz="2400" b="0" u="sng" dirty="0">
                <a:solidFill>
                  <a:schemeClr val="tx1">
                    <a:lumMod val="50000"/>
                    <a:lumOff val="50000"/>
                  </a:schemeClr>
                </a:solidFill>
                <a:latin typeface="Arial" panose="020B0604020202020204" pitchFamily="34" charset="0"/>
                <a:cs typeface="Arial" panose="020B0604020202020204" pitchFamily="34" charset="0"/>
              </a:rPr>
              <a:t>første undervisningsfaget</a:t>
            </a:r>
            <a:r>
              <a:rPr lang="da-DK" sz="2400" b="0" dirty="0">
                <a:solidFill>
                  <a:schemeClr val="tx1">
                    <a:lumMod val="50000"/>
                    <a:lumOff val="50000"/>
                  </a:schemeClr>
                </a:solidFill>
                <a:latin typeface="Arial" panose="020B0604020202020204" pitchFamily="34" charset="0"/>
                <a:cs typeface="Arial" panose="020B0604020202020204" pitchFamily="34" charset="0"/>
              </a:rPr>
              <a:t> og </a:t>
            </a:r>
            <a:r>
              <a:rPr lang="da-DK" sz="2400" b="0" u="sng" dirty="0">
                <a:solidFill>
                  <a:schemeClr val="tx1">
                    <a:lumMod val="50000"/>
                    <a:lumOff val="50000"/>
                  </a:schemeClr>
                </a:solidFill>
                <a:latin typeface="Arial" panose="020B0604020202020204" pitchFamily="34" charset="0"/>
                <a:cs typeface="Arial" panose="020B0604020202020204" pitchFamily="34" charset="0"/>
              </a:rPr>
              <a:t>lærerens </a:t>
            </a:r>
            <a:br>
              <a:rPr lang="da-DK" sz="2400" b="0" u="sng" dirty="0">
                <a:solidFill>
                  <a:schemeClr val="tx1">
                    <a:lumMod val="50000"/>
                    <a:lumOff val="50000"/>
                  </a:schemeClr>
                </a:solidFill>
                <a:latin typeface="Arial" panose="020B0604020202020204" pitchFamily="34" charset="0"/>
                <a:cs typeface="Arial" panose="020B0604020202020204" pitchFamily="34" charset="0"/>
              </a:rPr>
            </a:br>
            <a:r>
              <a:rPr lang="da-DK" sz="2400" b="0" dirty="0">
                <a:solidFill>
                  <a:schemeClr val="tx1">
                    <a:lumMod val="50000"/>
                    <a:lumOff val="50000"/>
                  </a:schemeClr>
                </a:solidFill>
                <a:latin typeface="Arial" panose="020B0604020202020204" pitchFamily="34" charset="0"/>
                <a:cs typeface="Arial" panose="020B0604020202020204" pitchFamily="34" charset="0"/>
              </a:rPr>
              <a:t>    </a:t>
            </a:r>
            <a:r>
              <a:rPr lang="da-DK" sz="2400" b="0" u="sng" dirty="0">
                <a:solidFill>
                  <a:schemeClr val="tx1">
                    <a:lumMod val="50000"/>
                    <a:lumOff val="50000"/>
                  </a:schemeClr>
                </a:solidFill>
                <a:latin typeface="Arial" panose="020B0604020202020204" pitchFamily="34" charset="0"/>
                <a:cs typeface="Arial" panose="020B0604020202020204" pitchFamily="34" charset="0"/>
              </a:rPr>
              <a:t>grundfaglighed</a:t>
            </a:r>
            <a:r>
              <a:rPr lang="da-DK" sz="2400" b="0" dirty="0">
                <a:solidFill>
                  <a:schemeClr val="tx1">
                    <a:lumMod val="50000"/>
                    <a:lumOff val="50000"/>
                  </a:schemeClr>
                </a:solidFill>
                <a:latin typeface="Arial" panose="020B0604020202020204" pitchFamily="34" charset="0"/>
                <a:cs typeface="Arial" panose="020B0604020202020204" pitchFamily="34" charset="0"/>
              </a:rPr>
              <a:t> i eksempel 1- 4</a:t>
            </a:r>
            <a:br>
              <a:rPr lang="da-DK" sz="2400" b="0" dirty="0">
                <a:solidFill>
                  <a:schemeClr val="tx1">
                    <a:lumMod val="50000"/>
                    <a:lumOff val="50000"/>
                  </a:schemeClr>
                </a:solidFill>
                <a:latin typeface="Arial" panose="020B0604020202020204" pitchFamily="34" charset="0"/>
                <a:cs typeface="Arial" panose="020B0604020202020204" pitchFamily="34" charset="0"/>
              </a:rPr>
            </a:br>
            <a:br>
              <a:rPr lang="da-DK" sz="2400" b="0" dirty="0">
                <a:solidFill>
                  <a:schemeClr val="tx1">
                    <a:lumMod val="50000"/>
                    <a:lumOff val="50000"/>
                  </a:schemeClr>
                </a:solidFill>
                <a:latin typeface="Arial" panose="020B0604020202020204" pitchFamily="34" charset="0"/>
                <a:cs typeface="Arial" panose="020B0604020202020204" pitchFamily="34" charset="0"/>
              </a:rPr>
            </a:br>
            <a:br>
              <a:rPr lang="da-DK" sz="2800" b="0" dirty="0">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2. Prøv at omskrive eksemplerne på </a:t>
            </a:r>
            <a:br>
              <a:rPr lang="da-DK" sz="2800" b="0" dirty="0">
                <a:solidFill>
                  <a:schemeClr val="tx1"/>
                </a:solidFill>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    problemformuleringer</a:t>
            </a:r>
            <a:r>
              <a:rPr lang="da-DK" sz="2400" b="0" dirty="0">
                <a:solidFill>
                  <a:schemeClr val="tx1">
                    <a:lumMod val="50000"/>
                    <a:lumOff val="50000"/>
                  </a:schemeClr>
                </a:solidFill>
                <a:latin typeface="Arial" panose="020B0604020202020204" pitchFamily="34" charset="0"/>
                <a:cs typeface="Arial" panose="020B0604020202020204" pitchFamily="34" charset="0"/>
              </a:rPr>
              <a:t>, så de favner både </a:t>
            </a:r>
            <a:br>
              <a:rPr lang="da-DK" sz="2400" b="0" dirty="0">
                <a:solidFill>
                  <a:schemeClr val="tx1">
                    <a:lumMod val="50000"/>
                    <a:lumOff val="50000"/>
                  </a:schemeClr>
                </a:solidFill>
                <a:latin typeface="Arial" panose="020B0604020202020204" pitchFamily="34" charset="0"/>
                <a:cs typeface="Arial" panose="020B0604020202020204" pitchFamily="34" charset="0"/>
              </a:rPr>
            </a:br>
            <a:r>
              <a:rPr lang="da-DK" sz="2400" b="0" dirty="0">
                <a:solidFill>
                  <a:schemeClr val="tx1">
                    <a:lumMod val="50000"/>
                    <a:lumOff val="50000"/>
                  </a:schemeClr>
                </a:solidFill>
                <a:latin typeface="Arial" panose="020B0604020202020204" pitchFamily="34" charset="0"/>
                <a:cs typeface="Arial" panose="020B0604020202020204" pitchFamily="34" charset="0"/>
              </a:rPr>
              <a:t>     </a:t>
            </a:r>
            <a:r>
              <a:rPr lang="da-DK" sz="2400" b="0" u="sng" dirty="0">
                <a:solidFill>
                  <a:schemeClr val="tx1">
                    <a:lumMod val="50000"/>
                    <a:lumOff val="50000"/>
                  </a:schemeClr>
                </a:solidFill>
                <a:latin typeface="Arial" panose="020B0604020202020204" pitchFamily="34" charset="0"/>
                <a:cs typeface="Arial" panose="020B0604020202020204" pitchFamily="34" charset="0"/>
              </a:rPr>
              <a:t>første undervisningsfag</a:t>
            </a:r>
            <a:r>
              <a:rPr lang="da-DK" sz="2400" b="0" dirty="0">
                <a:solidFill>
                  <a:schemeClr val="tx1">
                    <a:lumMod val="50000"/>
                    <a:lumOff val="50000"/>
                  </a:schemeClr>
                </a:solidFill>
                <a:latin typeface="Arial" panose="020B0604020202020204" pitchFamily="34" charset="0"/>
                <a:cs typeface="Arial" panose="020B0604020202020204" pitchFamily="34" charset="0"/>
              </a:rPr>
              <a:t> og </a:t>
            </a:r>
            <a:r>
              <a:rPr lang="da-DK" sz="2400" b="0" u="sng" dirty="0">
                <a:solidFill>
                  <a:schemeClr val="tx1">
                    <a:lumMod val="50000"/>
                    <a:lumOff val="50000"/>
                  </a:schemeClr>
                </a:solidFill>
                <a:latin typeface="Arial" panose="020B0604020202020204" pitchFamily="34" charset="0"/>
                <a:cs typeface="Arial" panose="020B0604020202020204" pitchFamily="34" charset="0"/>
              </a:rPr>
              <a:t>lærerens grundfaglighed</a:t>
            </a:r>
            <a:endParaRPr sz="2800" b="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78" name="Google Shape;278;g7e0f45b5ef_0_39"/>
          <p:cNvSpPr txBox="1"/>
          <p:nvPr/>
        </p:nvSpPr>
        <p:spPr>
          <a:xfrm>
            <a:off x="588579" y="646350"/>
            <a:ext cx="8818180" cy="11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B050"/>
                </a:solidFill>
                <a:latin typeface="Caveat"/>
                <a:ea typeface="Caveat"/>
                <a:cs typeface="Caveat"/>
                <a:sym typeface="Caveat"/>
              </a:rPr>
              <a:t>I arbejder med fire eksempler</a:t>
            </a:r>
            <a:endParaRPr sz="4800" dirty="0">
              <a:solidFill>
                <a:srgbClr val="00B050"/>
              </a:solidFill>
              <a:latin typeface="Caveat"/>
              <a:ea typeface="Caveat"/>
              <a:cs typeface="Caveat"/>
              <a:sym typeface="Caveat"/>
            </a:endParaRPr>
          </a:p>
        </p:txBody>
      </p:sp>
      <p:pic>
        <p:nvPicPr>
          <p:cNvPr id="5" name="Billede 4" descr="Et billede, der indeholder tegneserie&#10;&#10;Indhold genereret af kunstig intelligens kan være forkert.">
            <a:extLst>
              <a:ext uri="{FF2B5EF4-FFF2-40B4-BE49-F238E27FC236}">
                <a16:creationId xmlns:a16="http://schemas.microsoft.com/office/drawing/2014/main" id="{F4C7B8AB-9B4F-50A0-EAE6-A5441DAF4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114" y="1975945"/>
            <a:ext cx="4598806" cy="30655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g7e0f45b5ef_0_9"/>
          <p:cNvSpPr txBox="1">
            <a:spLocks noGrp="1"/>
          </p:cNvSpPr>
          <p:nvPr>
            <p:ph type="body" idx="1"/>
          </p:nvPr>
        </p:nvSpPr>
        <p:spPr>
          <a:xfrm>
            <a:off x="1190625" y="1946672"/>
            <a:ext cx="9810900" cy="403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1400"/>
              </a:spcBef>
              <a:spcAft>
                <a:spcPts val="1400"/>
              </a:spcAft>
              <a:buNone/>
            </a:pPr>
            <a:endParaRPr/>
          </a:p>
        </p:txBody>
      </p:sp>
      <p:pic>
        <p:nvPicPr>
          <p:cNvPr id="287" name="Google Shape;287;g7e0f45b5ef_0_9"/>
          <p:cNvPicPr preferRelativeResize="0"/>
          <p:nvPr/>
        </p:nvPicPr>
        <p:blipFill>
          <a:blip r:embed="rId3">
            <a:alphaModFix/>
          </a:blip>
          <a:srcRect l="3614" t="79098" r="4101"/>
          <a:stretch/>
        </p:blipFill>
        <p:spPr>
          <a:xfrm>
            <a:off x="3478925" y="452900"/>
            <a:ext cx="8513380" cy="1235469"/>
          </a:xfrm>
          <a:prstGeom prst="rect">
            <a:avLst/>
          </a:prstGeom>
          <a:noFill/>
          <a:ln>
            <a:solidFill>
              <a:schemeClr val="tx1"/>
            </a:solidFill>
          </a:ln>
        </p:spPr>
      </p:pic>
      <p:sp>
        <p:nvSpPr>
          <p:cNvPr id="288" name="Google Shape;288;g7e0f45b5ef_0_9"/>
          <p:cNvSpPr txBox="1"/>
          <p:nvPr/>
        </p:nvSpPr>
        <p:spPr>
          <a:xfrm>
            <a:off x="369650" y="4782900"/>
            <a:ext cx="78378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rbel"/>
              <a:ea typeface="Corbel"/>
              <a:cs typeface="Corbel"/>
              <a:sym typeface="Corbel"/>
            </a:endParaRPr>
          </a:p>
        </p:txBody>
      </p:sp>
      <p:sp>
        <p:nvSpPr>
          <p:cNvPr id="289" name="Google Shape;289;g7e0f45b5ef_0_9"/>
          <p:cNvSpPr txBox="1"/>
          <p:nvPr/>
        </p:nvSpPr>
        <p:spPr>
          <a:xfrm>
            <a:off x="213795" y="552779"/>
            <a:ext cx="3401763" cy="16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1</a:t>
            </a:r>
            <a:endParaRPr sz="4800" dirty="0">
              <a:solidFill>
                <a:srgbClr val="0000FF"/>
              </a:solidFill>
              <a:latin typeface="Caveat"/>
              <a:ea typeface="Caveat"/>
              <a:cs typeface="Caveat"/>
              <a:sym typeface="Caveat"/>
            </a:endParaRPr>
          </a:p>
        </p:txBody>
      </p:sp>
      <p:pic>
        <p:nvPicPr>
          <p:cNvPr id="4" name="Google Shape;298;g7e0f45b5ef_0_17">
            <a:extLst>
              <a:ext uri="{FF2B5EF4-FFF2-40B4-BE49-F238E27FC236}">
                <a16:creationId xmlns:a16="http://schemas.microsoft.com/office/drawing/2014/main" id="{7D1A6AE5-09CC-44BA-1665-2F1A2F38AEA6}"/>
              </a:ext>
            </a:extLst>
          </p:cNvPr>
          <p:cNvPicPr preferRelativeResize="0"/>
          <p:nvPr/>
        </p:nvPicPr>
        <p:blipFill>
          <a:blip r:embed="rId4">
            <a:alphaModFix/>
          </a:blip>
          <a:srcRect t="72168"/>
          <a:stretch/>
        </p:blipFill>
        <p:spPr>
          <a:xfrm>
            <a:off x="3478925" y="3634077"/>
            <a:ext cx="8513380" cy="1507035"/>
          </a:xfrm>
          <a:prstGeom prst="rect">
            <a:avLst/>
          </a:prstGeom>
          <a:noFill/>
          <a:ln>
            <a:solidFill>
              <a:schemeClr val="tx1"/>
            </a:solidFill>
          </a:ln>
        </p:spPr>
      </p:pic>
      <p:sp>
        <p:nvSpPr>
          <p:cNvPr id="5" name="Google Shape;299;g7e0f45b5ef_0_17">
            <a:extLst>
              <a:ext uri="{FF2B5EF4-FFF2-40B4-BE49-F238E27FC236}">
                <a16:creationId xmlns:a16="http://schemas.microsoft.com/office/drawing/2014/main" id="{C6047B76-AB06-5EAB-C841-B48826181B49}"/>
              </a:ext>
            </a:extLst>
          </p:cNvPr>
          <p:cNvSpPr txBox="1"/>
          <p:nvPr/>
        </p:nvSpPr>
        <p:spPr>
          <a:xfrm>
            <a:off x="199696" y="3783717"/>
            <a:ext cx="3520966" cy="16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3</a:t>
            </a:r>
            <a:endParaRPr sz="4800" dirty="0">
              <a:solidFill>
                <a:srgbClr val="0000FF"/>
              </a:solidFill>
              <a:latin typeface="Caveat"/>
              <a:ea typeface="Caveat"/>
              <a:cs typeface="Caveat"/>
              <a:sym typeface="Caveat"/>
            </a:endParaRPr>
          </a:p>
        </p:txBody>
      </p:sp>
      <p:pic>
        <p:nvPicPr>
          <p:cNvPr id="6" name="Google Shape;308;g7e0f45b5ef_0_25">
            <a:extLst>
              <a:ext uri="{FF2B5EF4-FFF2-40B4-BE49-F238E27FC236}">
                <a16:creationId xmlns:a16="http://schemas.microsoft.com/office/drawing/2014/main" id="{399320A2-62B1-287C-6210-003DF9D8DEB9}"/>
              </a:ext>
            </a:extLst>
          </p:cNvPr>
          <p:cNvPicPr preferRelativeResize="0"/>
          <p:nvPr/>
        </p:nvPicPr>
        <p:blipFill>
          <a:blip r:embed="rId5">
            <a:alphaModFix/>
          </a:blip>
          <a:srcRect l="2670" t="83161" r="2520" b="2921"/>
          <a:stretch/>
        </p:blipFill>
        <p:spPr>
          <a:xfrm>
            <a:off x="3478924" y="2245418"/>
            <a:ext cx="8513380" cy="1005497"/>
          </a:xfrm>
          <a:prstGeom prst="rect">
            <a:avLst/>
          </a:prstGeom>
          <a:noFill/>
          <a:ln>
            <a:solidFill>
              <a:schemeClr val="tx1"/>
            </a:solidFill>
          </a:ln>
        </p:spPr>
      </p:pic>
      <p:sp>
        <p:nvSpPr>
          <p:cNvPr id="7" name="Google Shape;309;g7e0f45b5ef_0_25">
            <a:extLst>
              <a:ext uri="{FF2B5EF4-FFF2-40B4-BE49-F238E27FC236}">
                <a16:creationId xmlns:a16="http://schemas.microsoft.com/office/drawing/2014/main" id="{E3453069-91D9-96D7-EB65-60AD4F2E06BB}"/>
              </a:ext>
            </a:extLst>
          </p:cNvPr>
          <p:cNvSpPr txBox="1"/>
          <p:nvPr/>
        </p:nvSpPr>
        <p:spPr>
          <a:xfrm>
            <a:off x="213795" y="2195575"/>
            <a:ext cx="3405352" cy="8400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2</a:t>
            </a:r>
            <a:endParaRPr sz="4800" dirty="0">
              <a:solidFill>
                <a:srgbClr val="0000FF"/>
              </a:solidFill>
              <a:latin typeface="Caveat"/>
              <a:ea typeface="Caveat"/>
              <a:cs typeface="Caveat"/>
              <a:sym typeface="Caveat"/>
            </a:endParaRPr>
          </a:p>
        </p:txBody>
      </p:sp>
      <p:pic>
        <p:nvPicPr>
          <p:cNvPr id="8" name="Google Shape;318;g7e0f45b5ef_0_100">
            <a:extLst>
              <a:ext uri="{FF2B5EF4-FFF2-40B4-BE49-F238E27FC236}">
                <a16:creationId xmlns:a16="http://schemas.microsoft.com/office/drawing/2014/main" id="{1F449C35-473C-3AAE-DF8F-DE30DD572003}"/>
              </a:ext>
            </a:extLst>
          </p:cNvPr>
          <p:cNvPicPr preferRelativeResize="0"/>
          <p:nvPr/>
        </p:nvPicPr>
        <p:blipFill>
          <a:blip r:embed="rId6">
            <a:alphaModFix/>
          </a:blip>
          <a:srcRect l="3044" t="73456" r="2224" b="2816"/>
          <a:stretch/>
        </p:blipFill>
        <p:spPr>
          <a:xfrm>
            <a:off x="3478924" y="5555468"/>
            <a:ext cx="8499431" cy="778700"/>
          </a:xfrm>
          <a:prstGeom prst="rect">
            <a:avLst/>
          </a:prstGeom>
          <a:noFill/>
          <a:ln>
            <a:solidFill>
              <a:schemeClr val="tx1"/>
            </a:solidFill>
          </a:ln>
        </p:spPr>
      </p:pic>
      <p:sp>
        <p:nvSpPr>
          <p:cNvPr id="9" name="Google Shape;319;g7e0f45b5ef_0_100">
            <a:extLst>
              <a:ext uri="{FF2B5EF4-FFF2-40B4-BE49-F238E27FC236}">
                <a16:creationId xmlns:a16="http://schemas.microsoft.com/office/drawing/2014/main" id="{A864A429-D8C1-A9B1-F516-CB633B6712F0}"/>
              </a:ext>
            </a:extLst>
          </p:cNvPr>
          <p:cNvSpPr txBox="1"/>
          <p:nvPr/>
        </p:nvSpPr>
        <p:spPr>
          <a:xfrm>
            <a:off x="199696" y="5445669"/>
            <a:ext cx="3650666" cy="9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4</a:t>
            </a:r>
            <a:endParaRPr sz="4800" dirty="0">
              <a:solidFill>
                <a:srgbClr val="0000FF"/>
              </a:solidFill>
              <a:latin typeface="Caveat"/>
              <a:ea typeface="Caveat"/>
              <a:cs typeface="Caveat"/>
              <a:sym typeface="Cave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indhold 1">
            <a:extLst>
              <a:ext uri="{FF2B5EF4-FFF2-40B4-BE49-F238E27FC236}">
                <a16:creationId xmlns:a16="http://schemas.microsoft.com/office/drawing/2014/main" id="{3F0FF701-EA65-40F4-F9B5-63EEEED1E0B6}"/>
              </a:ext>
            </a:extLst>
          </p:cNvPr>
          <p:cNvSpPr>
            <a:spLocks noGrp="1"/>
          </p:cNvSpPr>
          <p:nvPr>
            <p:ph idx="1"/>
          </p:nvPr>
        </p:nvSpPr>
        <p:spPr>
          <a:xfrm>
            <a:off x="1219200" y="1484314"/>
            <a:ext cx="9124950" cy="4968875"/>
          </a:xfrm>
        </p:spPr>
        <p:txBody>
          <a:bodyPr>
            <a:normAutofit/>
          </a:bodyPr>
          <a:lstStyle/>
          <a:p>
            <a:pPr>
              <a:buFont typeface="Arial" panose="020B0604020202020204" pitchFamily="34" charset="0"/>
              <a:buChar char="•"/>
              <a:defRPr/>
            </a:pPr>
            <a:r>
              <a:rPr lang="da-DK" altLang="da-DK" sz="2400" dirty="0"/>
              <a:t>”Hvordan kan man med fokus på forforståelse, struktur og rammesætning af læseundervisning fremme elevernes mulighed for læring, samt mindske uønsket uro i en 5. klasse?”</a:t>
            </a:r>
          </a:p>
          <a:p>
            <a:pPr>
              <a:buFont typeface="Arial" panose="020B0604020202020204" pitchFamily="34" charset="0"/>
              <a:buChar char="•"/>
              <a:defRPr/>
            </a:pPr>
            <a:endParaRPr lang="da-DK" altLang="da-DK" sz="1400" dirty="0"/>
          </a:p>
          <a:p>
            <a:pPr>
              <a:buFont typeface="Arial" panose="020B0604020202020204" pitchFamily="34" charset="0"/>
              <a:buChar char="•"/>
              <a:defRPr/>
            </a:pPr>
            <a:r>
              <a:rPr lang="da-DK" sz="2400" dirty="0">
                <a:latin typeface="Calibri" panose="020F0502020204030204" pitchFamily="34" charset="0"/>
                <a:ea typeface="Calibri" panose="020F0502020204030204" pitchFamily="34" charset="0"/>
                <a:cs typeface="Times New Roman" panose="02020603050405020304" pitchFamily="18" charset="0"/>
              </a:rPr>
              <a:t>“Hvordan kan en struktureret og rammesat og undervisning med opdagende skrivning påvirke 2. kl. elevers motivation til læring?”</a:t>
            </a:r>
          </a:p>
          <a:p>
            <a:pPr>
              <a:buFont typeface="Arial" panose="020B0604020202020204" pitchFamily="34" charset="0"/>
              <a:buChar char="•"/>
              <a:defRPr/>
            </a:pPr>
            <a:endParaRPr lang="da-DK" sz="2400" kern="100"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defRPr/>
            </a:pPr>
            <a:r>
              <a:rPr lang="da-DK" sz="2400" kern="100" dirty="0">
                <a:latin typeface="Calibri" panose="020F0502020204030204" pitchFamily="34" charset="0"/>
                <a:ea typeface="Calibri" panose="020F0502020204030204" pitchFamily="34" charset="0"/>
                <a:cs typeface="Times New Roman" panose="02020603050405020304" pitchFamily="18" charset="0"/>
              </a:rPr>
              <a:t>”Hvad kræver det af lærerens klasseledelse og relationskompetencer at tilrettelægge undervisning mod elever, der har vanskeligheder med skriftsprogstilegnelse?”</a:t>
            </a:r>
          </a:p>
          <a:p>
            <a:pPr>
              <a:buFont typeface="Arial" panose="020B0604020202020204" pitchFamily="34" charset="0"/>
              <a:buChar char="•"/>
              <a:defRPr/>
            </a:pPr>
            <a:endParaRPr lang="da-DK" altLang="da-DK" dirty="0"/>
          </a:p>
        </p:txBody>
      </p:sp>
      <p:sp>
        <p:nvSpPr>
          <p:cNvPr id="61443" name="Titel 2">
            <a:extLst>
              <a:ext uri="{FF2B5EF4-FFF2-40B4-BE49-F238E27FC236}">
                <a16:creationId xmlns:a16="http://schemas.microsoft.com/office/drawing/2014/main" id="{3C59432F-9BA5-6274-56DB-56EA86ED5E14}"/>
              </a:ext>
            </a:extLst>
          </p:cNvPr>
          <p:cNvSpPr>
            <a:spLocks noGrp="1"/>
          </p:cNvSpPr>
          <p:nvPr>
            <p:ph type="title"/>
          </p:nvPr>
        </p:nvSpPr>
        <p:spPr>
          <a:xfrm>
            <a:off x="1065745" y="586028"/>
            <a:ext cx="9560213" cy="569912"/>
          </a:xfrm>
        </p:spPr>
        <p:txBody>
          <a:bodyPr/>
          <a:lstStyle/>
          <a:p>
            <a:pPr algn="l"/>
            <a:r>
              <a:rPr lang="da-DK" altLang="da-DK" sz="2800" b="1" dirty="0"/>
              <a:t>Eksempler på problemformuleringer fra førsteårsprøver</a:t>
            </a:r>
            <a:endParaRPr lang="da-DK" altLang="da-DK" sz="2400" b="1" dirty="0"/>
          </a:p>
        </p:txBody>
      </p:sp>
      <p:sp>
        <p:nvSpPr>
          <p:cNvPr id="2" name="Tekstfelt 1">
            <a:extLst>
              <a:ext uri="{FF2B5EF4-FFF2-40B4-BE49-F238E27FC236}">
                <a16:creationId xmlns:a16="http://schemas.microsoft.com/office/drawing/2014/main" id="{30A1FCE8-36F3-1ABB-D993-E542CD1D4889}"/>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689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indhold 1">
            <a:extLst>
              <a:ext uri="{FF2B5EF4-FFF2-40B4-BE49-F238E27FC236}">
                <a16:creationId xmlns:a16="http://schemas.microsoft.com/office/drawing/2014/main" id="{BE6702A6-47E0-10C4-8E17-CEFEC1092B84}"/>
              </a:ext>
            </a:extLst>
          </p:cNvPr>
          <p:cNvSpPr>
            <a:spLocks noGrp="1"/>
          </p:cNvSpPr>
          <p:nvPr>
            <p:ph idx="1"/>
          </p:nvPr>
        </p:nvSpPr>
        <p:spPr>
          <a:xfrm>
            <a:off x="1154167" y="1484314"/>
            <a:ext cx="10175985" cy="4968875"/>
          </a:xfrm>
        </p:spPr>
        <p:txBody>
          <a:bodyPr/>
          <a:lstStyle/>
          <a:p>
            <a:pPr>
              <a:buFont typeface="Arial" panose="020B0604020202020204" pitchFamily="34" charset="0"/>
              <a:buChar char="•"/>
              <a:defRPr/>
            </a:pPr>
            <a:r>
              <a:rPr lang="da-DK" altLang="da-DK" sz="2400" dirty="0"/>
              <a:t>”Hvilke konsekvenser har </a:t>
            </a:r>
            <a:r>
              <a:rPr lang="da-DK" altLang="da-DK" sz="2400" dirty="0" err="1"/>
              <a:t>co-teaching</a:t>
            </a:r>
            <a:r>
              <a:rPr lang="da-DK" altLang="da-DK" sz="2400" dirty="0"/>
              <a:t> for inklusion af elever med skriftsprogsvanskeligheder i dansk, og hvordan kan man forbedre tolærerordningen, så alle elever i højere grad inkluderedes i skriveundervisningen?”</a:t>
            </a:r>
          </a:p>
          <a:p>
            <a:pPr marL="0" indent="0">
              <a:buNone/>
              <a:defRPr/>
            </a:pPr>
            <a:endParaRPr lang="da-DK" altLang="da-DK" sz="2400" dirty="0"/>
          </a:p>
          <a:p>
            <a:pPr>
              <a:buFont typeface="Arial" panose="020B0604020202020204" pitchFamily="34" charset="0"/>
              <a:buChar char="•"/>
              <a:defRPr/>
            </a:pPr>
            <a:r>
              <a:rPr lang="da-DK" altLang="da-DK" sz="2400" dirty="0"/>
              <a:t>”Hvordan kan man som lærer arbejde med klasseledelse i mundtlighedsundervisningen, og hvilke fagdidaktiske og relationelle udfordringer og muligheder kan der være i den forbindelse?”</a:t>
            </a:r>
          </a:p>
          <a:p>
            <a:pPr marL="0" indent="0">
              <a:buNone/>
              <a:defRPr/>
            </a:pPr>
            <a:endParaRPr lang="da-DK" altLang="da-DK" dirty="0"/>
          </a:p>
        </p:txBody>
      </p:sp>
      <p:sp>
        <p:nvSpPr>
          <p:cNvPr id="63491" name="Titel 2">
            <a:extLst>
              <a:ext uri="{FF2B5EF4-FFF2-40B4-BE49-F238E27FC236}">
                <a16:creationId xmlns:a16="http://schemas.microsoft.com/office/drawing/2014/main" id="{0E332B5F-BBCA-2041-CB78-7463DCB8E5BB}"/>
              </a:ext>
            </a:extLst>
          </p:cNvPr>
          <p:cNvSpPr>
            <a:spLocks noGrp="1"/>
          </p:cNvSpPr>
          <p:nvPr>
            <p:ph type="title"/>
          </p:nvPr>
        </p:nvSpPr>
        <p:spPr>
          <a:xfrm>
            <a:off x="1154167" y="537834"/>
            <a:ext cx="9534854" cy="569912"/>
          </a:xfrm>
        </p:spPr>
        <p:txBody>
          <a:bodyPr/>
          <a:lstStyle/>
          <a:p>
            <a:pPr algn="l"/>
            <a:r>
              <a:rPr lang="da-DK" altLang="da-DK" sz="2800" b="1" dirty="0"/>
              <a:t>Eksempler på problemformuleringer fra førsteårsprøver</a:t>
            </a:r>
            <a:endParaRPr lang="da-DK" altLang="da-DK" sz="2400" b="1" dirty="0"/>
          </a:p>
        </p:txBody>
      </p:sp>
      <p:sp>
        <p:nvSpPr>
          <p:cNvPr id="2" name="Tekstfelt 1">
            <a:extLst>
              <a:ext uri="{FF2B5EF4-FFF2-40B4-BE49-F238E27FC236}">
                <a16:creationId xmlns:a16="http://schemas.microsoft.com/office/drawing/2014/main" id="{59D53137-9BA2-C918-F8D2-647F5B3D3866}"/>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6767"/>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386338" y="3071694"/>
            <a:ext cx="9583499" cy="785604"/>
          </a:xfrm>
        </p:spPr>
        <p:txBody>
          <a:bodyPr vert="horz" wrap="square" lIns="0" tIns="0" rIns="0" bIns="0" rtlCol="0" anchor="t" anchorCtr="0">
            <a:normAutofit fontScale="90000"/>
          </a:bodyPr>
          <a:lstStyle/>
          <a:p>
            <a:pPr marL="84138"/>
            <a:r>
              <a:rPr lang="da-DK" sz="44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sz="4400" dirty="0"/>
          </a:p>
        </p:txBody>
      </p:sp>
    </p:spTree>
    <p:extLst>
      <p:ext uri="{BB962C8B-B14F-4D97-AF65-F5344CB8AC3E}">
        <p14:creationId xmlns:p14="http://schemas.microsoft.com/office/powerpoint/2010/main" val="2018841885"/>
      </p:ext>
    </p:extLst>
  </p:cSld>
  <p:clrMapOvr>
    <a:masterClrMapping/>
  </p:clrMapOvr>
  <p:transition spd="slow" advTm="35485">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1088698" y="2889595"/>
            <a:ext cx="9267621" cy="2062103"/>
          </a:xfrm>
          <a:prstGeom prst="rect">
            <a:avLst/>
          </a:prstGeom>
          <a:noFill/>
        </p:spPr>
        <p:txBody>
          <a:bodyPr wrap="square">
            <a:spAutoFit/>
          </a:bodyPr>
          <a:lstStyle/>
          <a:p>
            <a:pPr algn="ctr"/>
            <a:r>
              <a:rPr lang="da-DK" sz="3200" i="0" dirty="0">
                <a:effectLst/>
                <a:latin typeface="Arial" panose="020B0604020202020204" pitchFamily="34" charset="0"/>
                <a:cs typeface="Arial" panose="020B0604020202020204" pitchFamily="34" charset="0"/>
              </a:rPr>
              <a:t>Ved at skrive ”jeg” viser du, at du formår at forholde dig kritisk til dit stof. Du udviser altså selvstændighed, hvilket kan give point i en akademisk opgave!</a:t>
            </a:r>
          </a:p>
        </p:txBody>
      </p:sp>
      <p:sp>
        <p:nvSpPr>
          <p:cNvPr id="8" name="Tekstfelt 7">
            <a:extLst>
              <a:ext uri="{FF2B5EF4-FFF2-40B4-BE49-F238E27FC236}">
                <a16:creationId xmlns:a16="http://schemas.microsoft.com/office/drawing/2014/main" id="{17DC6FD8-496B-E40C-011F-959D5340D74D}"/>
              </a:ext>
            </a:extLst>
          </p:cNvPr>
          <p:cNvSpPr txBox="1"/>
          <p:nvPr/>
        </p:nvSpPr>
        <p:spPr>
          <a:xfrm>
            <a:off x="945185" y="1637085"/>
            <a:ext cx="10101187" cy="954107"/>
          </a:xfrm>
          <a:custGeom>
            <a:avLst/>
            <a:gdLst>
              <a:gd name="connsiteX0" fmla="*/ 0 w 10101187"/>
              <a:gd name="connsiteY0" fmla="*/ 0 h 954107"/>
              <a:gd name="connsiteX1" fmla="*/ 370377 w 10101187"/>
              <a:gd name="connsiteY1" fmla="*/ 0 h 954107"/>
              <a:gd name="connsiteX2" fmla="*/ 740754 w 10101187"/>
              <a:gd name="connsiteY2" fmla="*/ 0 h 954107"/>
              <a:gd name="connsiteX3" fmla="*/ 1414166 w 10101187"/>
              <a:gd name="connsiteY3" fmla="*/ 0 h 954107"/>
              <a:gd name="connsiteX4" fmla="*/ 2289602 w 10101187"/>
              <a:gd name="connsiteY4" fmla="*/ 0 h 954107"/>
              <a:gd name="connsiteX5" fmla="*/ 2862003 w 10101187"/>
              <a:gd name="connsiteY5" fmla="*/ 0 h 954107"/>
              <a:gd name="connsiteX6" fmla="*/ 3636427 w 10101187"/>
              <a:gd name="connsiteY6" fmla="*/ 0 h 954107"/>
              <a:gd name="connsiteX7" fmla="*/ 4309840 w 10101187"/>
              <a:gd name="connsiteY7" fmla="*/ 0 h 954107"/>
              <a:gd name="connsiteX8" fmla="*/ 5084264 w 10101187"/>
              <a:gd name="connsiteY8" fmla="*/ 0 h 954107"/>
              <a:gd name="connsiteX9" fmla="*/ 5858688 w 10101187"/>
              <a:gd name="connsiteY9" fmla="*/ 0 h 954107"/>
              <a:gd name="connsiteX10" fmla="*/ 6229065 w 10101187"/>
              <a:gd name="connsiteY10" fmla="*/ 0 h 954107"/>
              <a:gd name="connsiteX11" fmla="*/ 7003490 w 10101187"/>
              <a:gd name="connsiteY11" fmla="*/ 0 h 954107"/>
              <a:gd name="connsiteX12" fmla="*/ 7474878 w 10101187"/>
              <a:gd name="connsiteY12" fmla="*/ 0 h 954107"/>
              <a:gd name="connsiteX13" fmla="*/ 7845255 w 10101187"/>
              <a:gd name="connsiteY13" fmla="*/ 0 h 954107"/>
              <a:gd name="connsiteX14" fmla="*/ 8720691 w 10101187"/>
              <a:gd name="connsiteY14" fmla="*/ 0 h 954107"/>
              <a:gd name="connsiteX15" fmla="*/ 10101187 w 10101187"/>
              <a:gd name="connsiteY15" fmla="*/ 0 h 954107"/>
              <a:gd name="connsiteX16" fmla="*/ 10101187 w 10101187"/>
              <a:gd name="connsiteY16" fmla="*/ 486595 h 954107"/>
              <a:gd name="connsiteX17" fmla="*/ 10101187 w 10101187"/>
              <a:gd name="connsiteY17" fmla="*/ 954107 h 954107"/>
              <a:gd name="connsiteX18" fmla="*/ 9225751 w 10101187"/>
              <a:gd name="connsiteY18" fmla="*/ 954107 h 954107"/>
              <a:gd name="connsiteX19" fmla="*/ 8350315 w 10101187"/>
              <a:gd name="connsiteY19" fmla="*/ 954107 h 954107"/>
              <a:gd name="connsiteX20" fmla="*/ 7979938 w 10101187"/>
              <a:gd name="connsiteY20" fmla="*/ 954107 h 954107"/>
              <a:gd name="connsiteX21" fmla="*/ 7104502 w 10101187"/>
              <a:gd name="connsiteY21" fmla="*/ 954107 h 954107"/>
              <a:gd name="connsiteX22" fmla="*/ 6431089 w 10101187"/>
              <a:gd name="connsiteY22" fmla="*/ 954107 h 954107"/>
              <a:gd name="connsiteX23" fmla="*/ 5555653 w 10101187"/>
              <a:gd name="connsiteY23" fmla="*/ 954107 h 954107"/>
              <a:gd name="connsiteX24" fmla="*/ 5185276 w 10101187"/>
              <a:gd name="connsiteY24" fmla="*/ 954107 h 954107"/>
              <a:gd name="connsiteX25" fmla="*/ 4309840 w 10101187"/>
              <a:gd name="connsiteY25" fmla="*/ 954107 h 954107"/>
              <a:gd name="connsiteX26" fmla="*/ 3434404 w 10101187"/>
              <a:gd name="connsiteY26" fmla="*/ 954107 h 954107"/>
              <a:gd name="connsiteX27" fmla="*/ 2659979 w 10101187"/>
              <a:gd name="connsiteY27" fmla="*/ 954107 h 954107"/>
              <a:gd name="connsiteX28" fmla="*/ 2188591 w 10101187"/>
              <a:gd name="connsiteY28" fmla="*/ 954107 h 954107"/>
              <a:gd name="connsiteX29" fmla="*/ 1313154 w 10101187"/>
              <a:gd name="connsiteY29" fmla="*/ 954107 h 954107"/>
              <a:gd name="connsiteX30" fmla="*/ 942777 w 10101187"/>
              <a:gd name="connsiteY30" fmla="*/ 954107 h 954107"/>
              <a:gd name="connsiteX31" fmla="*/ 0 w 10101187"/>
              <a:gd name="connsiteY31" fmla="*/ 954107 h 954107"/>
              <a:gd name="connsiteX32" fmla="*/ 0 w 10101187"/>
              <a:gd name="connsiteY32" fmla="*/ 496136 h 954107"/>
              <a:gd name="connsiteX33" fmla="*/ 0 w 10101187"/>
              <a:gd name="connsiteY3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01187" h="954107" fill="none" extrusionOk="0">
                <a:moveTo>
                  <a:pt x="0" y="0"/>
                </a:moveTo>
                <a:cubicBezTo>
                  <a:pt x="130457" y="1803"/>
                  <a:pt x="196616" y="4879"/>
                  <a:pt x="370377" y="0"/>
                </a:cubicBezTo>
                <a:cubicBezTo>
                  <a:pt x="544138" y="-4879"/>
                  <a:pt x="621531" y="12155"/>
                  <a:pt x="740754" y="0"/>
                </a:cubicBezTo>
                <a:cubicBezTo>
                  <a:pt x="859977" y="-12155"/>
                  <a:pt x="1232185" y="33069"/>
                  <a:pt x="1414166" y="0"/>
                </a:cubicBezTo>
                <a:cubicBezTo>
                  <a:pt x="1596147" y="-33069"/>
                  <a:pt x="1951340" y="14098"/>
                  <a:pt x="2289602" y="0"/>
                </a:cubicBezTo>
                <a:cubicBezTo>
                  <a:pt x="2627864" y="-14098"/>
                  <a:pt x="2672688" y="4921"/>
                  <a:pt x="2862003" y="0"/>
                </a:cubicBezTo>
                <a:cubicBezTo>
                  <a:pt x="3051318" y="-4921"/>
                  <a:pt x="3429953" y="5795"/>
                  <a:pt x="3636427" y="0"/>
                </a:cubicBezTo>
                <a:cubicBezTo>
                  <a:pt x="3842901" y="-5795"/>
                  <a:pt x="4021388" y="25500"/>
                  <a:pt x="4309840" y="0"/>
                </a:cubicBezTo>
                <a:cubicBezTo>
                  <a:pt x="4598292" y="-25500"/>
                  <a:pt x="4809992" y="-18757"/>
                  <a:pt x="5084264" y="0"/>
                </a:cubicBezTo>
                <a:cubicBezTo>
                  <a:pt x="5358536" y="18757"/>
                  <a:pt x="5600825" y="22395"/>
                  <a:pt x="5858688" y="0"/>
                </a:cubicBezTo>
                <a:cubicBezTo>
                  <a:pt x="6116551" y="-22395"/>
                  <a:pt x="6071909" y="8654"/>
                  <a:pt x="6229065" y="0"/>
                </a:cubicBezTo>
                <a:cubicBezTo>
                  <a:pt x="6386221" y="-8654"/>
                  <a:pt x="6653059" y="19221"/>
                  <a:pt x="7003490" y="0"/>
                </a:cubicBezTo>
                <a:cubicBezTo>
                  <a:pt x="7353921" y="-19221"/>
                  <a:pt x="7320815" y="-16934"/>
                  <a:pt x="7474878" y="0"/>
                </a:cubicBezTo>
                <a:cubicBezTo>
                  <a:pt x="7628941" y="16934"/>
                  <a:pt x="7678220" y="14934"/>
                  <a:pt x="7845255" y="0"/>
                </a:cubicBezTo>
                <a:cubicBezTo>
                  <a:pt x="8012290" y="-14934"/>
                  <a:pt x="8522639" y="-43668"/>
                  <a:pt x="8720691" y="0"/>
                </a:cubicBezTo>
                <a:cubicBezTo>
                  <a:pt x="8918743" y="43668"/>
                  <a:pt x="9702421" y="-42445"/>
                  <a:pt x="10101187" y="0"/>
                </a:cubicBezTo>
                <a:cubicBezTo>
                  <a:pt x="10106128" y="102349"/>
                  <a:pt x="10095700" y="286841"/>
                  <a:pt x="10101187" y="486595"/>
                </a:cubicBezTo>
                <a:cubicBezTo>
                  <a:pt x="10106674" y="686349"/>
                  <a:pt x="10086333" y="741213"/>
                  <a:pt x="10101187" y="954107"/>
                </a:cubicBezTo>
                <a:cubicBezTo>
                  <a:pt x="9723655" y="986363"/>
                  <a:pt x="9648618" y="962494"/>
                  <a:pt x="9225751" y="954107"/>
                </a:cubicBezTo>
                <a:cubicBezTo>
                  <a:pt x="8802884" y="945720"/>
                  <a:pt x="8652878" y="917658"/>
                  <a:pt x="8350315" y="954107"/>
                </a:cubicBezTo>
                <a:cubicBezTo>
                  <a:pt x="8047752" y="990556"/>
                  <a:pt x="8116549" y="945314"/>
                  <a:pt x="7979938" y="954107"/>
                </a:cubicBezTo>
                <a:cubicBezTo>
                  <a:pt x="7843327" y="962900"/>
                  <a:pt x="7356943" y="984372"/>
                  <a:pt x="7104502" y="954107"/>
                </a:cubicBezTo>
                <a:cubicBezTo>
                  <a:pt x="6852061" y="923842"/>
                  <a:pt x="6602066" y="949061"/>
                  <a:pt x="6431089" y="954107"/>
                </a:cubicBezTo>
                <a:cubicBezTo>
                  <a:pt x="6260112" y="959153"/>
                  <a:pt x="5779311" y="952064"/>
                  <a:pt x="5555653" y="954107"/>
                </a:cubicBezTo>
                <a:cubicBezTo>
                  <a:pt x="5331995" y="956150"/>
                  <a:pt x="5357361" y="945112"/>
                  <a:pt x="5185276" y="954107"/>
                </a:cubicBezTo>
                <a:cubicBezTo>
                  <a:pt x="5013191" y="963102"/>
                  <a:pt x="4736319" y="932094"/>
                  <a:pt x="4309840" y="954107"/>
                </a:cubicBezTo>
                <a:cubicBezTo>
                  <a:pt x="3883361" y="976120"/>
                  <a:pt x="3648106" y="993257"/>
                  <a:pt x="3434404" y="954107"/>
                </a:cubicBezTo>
                <a:cubicBezTo>
                  <a:pt x="3220702" y="914957"/>
                  <a:pt x="3034401" y="950003"/>
                  <a:pt x="2659979" y="954107"/>
                </a:cubicBezTo>
                <a:cubicBezTo>
                  <a:pt x="2285558" y="958211"/>
                  <a:pt x="2294250" y="968744"/>
                  <a:pt x="2188591" y="954107"/>
                </a:cubicBezTo>
                <a:cubicBezTo>
                  <a:pt x="2082932" y="939470"/>
                  <a:pt x="1653265" y="913665"/>
                  <a:pt x="1313154" y="954107"/>
                </a:cubicBezTo>
                <a:cubicBezTo>
                  <a:pt x="973043" y="994549"/>
                  <a:pt x="1025797" y="959841"/>
                  <a:pt x="942777" y="954107"/>
                </a:cubicBezTo>
                <a:cubicBezTo>
                  <a:pt x="859757" y="948373"/>
                  <a:pt x="398870" y="987337"/>
                  <a:pt x="0" y="954107"/>
                </a:cubicBezTo>
                <a:cubicBezTo>
                  <a:pt x="-4182" y="815370"/>
                  <a:pt x="-12437" y="595439"/>
                  <a:pt x="0" y="496136"/>
                </a:cubicBezTo>
                <a:cubicBezTo>
                  <a:pt x="12437" y="396833"/>
                  <a:pt x="8308" y="116528"/>
                  <a:pt x="0" y="0"/>
                </a:cubicBezTo>
                <a:close/>
              </a:path>
              <a:path w="10101187" h="954107" stroke="0" extrusionOk="0">
                <a:moveTo>
                  <a:pt x="0" y="0"/>
                </a:moveTo>
                <a:cubicBezTo>
                  <a:pt x="264494" y="-10150"/>
                  <a:pt x="535286" y="-18593"/>
                  <a:pt x="673412" y="0"/>
                </a:cubicBezTo>
                <a:cubicBezTo>
                  <a:pt x="811538" y="18593"/>
                  <a:pt x="1017648" y="18308"/>
                  <a:pt x="1245813" y="0"/>
                </a:cubicBezTo>
                <a:cubicBezTo>
                  <a:pt x="1473978" y="-18308"/>
                  <a:pt x="1910803" y="19750"/>
                  <a:pt x="2121249" y="0"/>
                </a:cubicBezTo>
                <a:cubicBezTo>
                  <a:pt x="2331695" y="-19750"/>
                  <a:pt x="2476429" y="-8727"/>
                  <a:pt x="2794662" y="0"/>
                </a:cubicBezTo>
                <a:cubicBezTo>
                  <a:pt x="3112895" y="8727"/>
                  <a:pt x="2993089" y="-16984"/>
                  <a:pt x="3165039" y="0"/>
                </a:cubicBezTo>
                <a:cubicBezTo>
                  <a:pt x="3336989" y="16984"/>
                  <a:pt x="3628990" y="14729"/>
                  <a:pt x="3939463" y="0"/>
                </a:cubicBezTo>
                <a:cubicBezTo>
                  <a:pt x="4249936" y="-14729"/>
                  <a:pt x="4334697" y="32200"/>
                  <a:pt x="4713887" y="0"/>
                </a:cubicBezTo>
                <a:cubicBezTo>
                  <a:pt x="5093077" y="-32200"/>
                  <a:pt x="5052076" y="-1276"/>
                  <a:pt x="5387300" y="0"/>
                </a:cubicBezTo>
                <a:cubicBezTo>
                  <a:pt x="5722524" y="1276"/>
                  <a:pt x="5725426" y="1868"/>
                  <a:pt x="6060712" y="0"/>
                </a:cubicBezTo>
                <a:cubicBezTo>
                  <a:pt x="6395998" y="-1868"/>
                  <a:pt x="6577796" y="-9190"/>
                  <a:pt x="6835137" y="0"/>
                </a:cubicBezTo>
                <a:cubicBezTo>
                  <a:pt x="7092478" y="9190"/>
                  <a:pt x="7406357" y="3197"/>
                  <a:pt x="7609561" y="0"/>
                </a:cubicBezTo>
                <a:cubicBezTo>
                  <a:pt x="7812765" y="-3197"/>
                  <a:pt x="8063041" y="-29843"/>
                  <a:pt x="8282973" y="0"/>
                </a:cubicBezTo>
                <a:cubicBezTo>
                  <a:pt x="8502905" y="29843"/>
                  <a:pt x="8555010" y="4426"/>
                  <a:pt x="8754362" y="0"/>
                </a:cubicBezTo>
                <a:cubicBezTo>
                  <a:pt x="8953714" y="-4426"/>
                  <a:pt x="9214971" y="15113"/>
                  <a:pt x="9528786" y="0"/>
                </a:cubicBezTo>
                <a:cubicBezTo>
                  <a:pt x="9842601" y="-15113"/>
                  <a:pt x="9979645" y="1708"/>
                  <a:pt x="10101187" y="0"/>
                </a:cubicBezTo>
                <a:cubicBezTo>
                  <a:pt x="10107506" y="157768"/>
                  <a:pt x="10102795" y="240622"/>
                  <a:pt x="10101187" y="467512"/>
                </a:cubicBezTo>
                <a:cubicBezTo>
                  <a:pt x="10099579" y="694402"/>
                  <a:pt x="10092342" y="800311"/>
                  <a:pt x="10101187" y="954107"/>
                </a:cubicBezTo>
                <a:cubicBezTo>
                  <a:pt x="9826846" y="960847"/>
                  <a:pt x="9805500" y="960543"/>
                  <a:pt x="9528786" y="954107"/>
                </a:cubicBezTo>
                <a:cubicBezTo>
                  <a:pt x="9252072" y="947671"/>
                  <a:pt x="8960762" y="955870"/>
                  <a:pt x="8754362" y="954107"/>
                </a:cubicBezTo>
                <a:cubicBezTo>
                  <a:pt x="8547962" y="952344"/>
                  <a:pt x="8455043" y="948731"/>
                  <a:pt x="8181961" y="954107"/>
                </a:cubicBezTo>
                <a:cubicBezTo>
                  <a:pt x="7908879" y="959483"/>
                  <a:pt x="7709255" y="932670"/>
                  <a:pt x="7508549" y="954107"/>
                </a:cubicBezTo>
                <a:cubicBezTo>
                  <a:pt x="7307843" y="975544"/>
                  <a:pt x="7271255" y="950872"/>
                  <a:pt x="7037160" y="954107"/>
                </a:cubicBezTo>
                <a:cubicBezTo>
                  <a:pt x="6803065" y="957342"/>
                  <a:pt x="6824436" y="960163"/>
                  <a:pt x="6666783" y="954107"/>
                </a:cubicBezTo>
                <a:cubicBezTo>
                  <a:pt x="6509130" y="948051"/>
                  <a:pt x="6333223" y="976223"/>
                  <a:pt x="6195395" y="954107"/>
                </a:cubicBezTo>
                <a:cubicBezTo>
                  <a:pt x="6057567" y="931991"/>
                  <a:pt x="5596282" y="983394"/>
                  <a:pt x="5420970" y="954107"/>
                </a:cubicBezTo>
                <a:cubicBezTo>
                  <a:pt x="5245658" y="924820"/>
                  <a:pt x="5220391" y="936136"/>
                  <a:pt x="5050594" y="954107"/>
                </a:cubicBezTo>
                <a:cubicBezTo>
                  <a:pt x="4880797" y="972078"/>
                  <a:pt x="4418892" y="958927"/>
                  <a:pt x="4175157" y="954107"/>
                </a:cubicBezTo>
                <a:cubicBezTo>
                  <a:pt x="3931422" y="949287"/>
                  <a:pt x="3714216" y="952295"/>
                  <a:pt x="3299721" y="954107"/>
                </a:cubicBezTo>
                <a:cubicBezTo>
                  <a:pt x="2885226" y="955919"/>
                  <a:pt x="2688416" y="983039"/>
                  <a:pt x="2525297" y="954107"/>
                </a:cubicBezTo>
                <a:cubicBezTo>
                  <a:pt x="2362178" y="925175"/>
                  <a:pt x="1934559" y="929997"/>
                  <a:pt x="1750872" y="954107"/>
                </a:cubicBezTo>
                <a:cubicBezTo>
                  <a:pt x="1567185" y="978217"/>
                  <a:pt x="1304384" y="947940"/>
                  <a:pt x="1178472" y="954107"/>
                </a:cubicBezTo>
                <a:cubicBezTo>
                  <a:pt x="1052560" y="960274"/>
                  <a:pt x="907193" y="937942"/>
                  <a:pt x="707083" y="954107"/>
                </a:cubicBezTo>
                <a:cubicBezTo>
                  <a:pt x="506973" y="970272"/>
                  <a:pt x="200167" y="939687"/>
                  <a:pt x="0" y="954107"/>
                </a:cubicBezTo>
                <a:cubicBezTo>
                  <a:pt x="17772" y="734844"/>
                  <a:pt x="-11808" y="670719"/>
                  <a:pt x="0" y="457971"/>
                </a:cubicBezTo>
                <a:cubicBezTo>
                  <a:pt x="11808" y="245223"/>
                  <a:pt x="-7518" y="117645"/>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206073976">
                  <a:prstGeom prst="rect">
                    <a:avLst/>
                  </a:prstGeom>
                  <ask:type>
                    <ask:lineSketchFreehand/>
                  </ask:type>
                </ask:lineSketchStyleProps>
              </a:ext>
            </a:extLst>
          </a:ln>
        </p:spPr>
        <p:txBody>
          <a:bodyPr wrap="square">
            <a:spAutoFit/>
          </a:bodyPr>
          <a:lstStyle/>
          <a:p>
            <a:r>
              <a:rPr lang="da-DK" sz="2000" b="0" i="0" dirty="0">
                <a:effectLst/>
                <a:latin typeface="Cavolini" panose="03000502040302020204" pitchFamily="66" charset="0"/>
                <a:cs typeface="Cavolini" panose="03000502040302020204" pitchFamily="66" charset="0"/>
              </a:rPr>
              <a:t>”...er det tilladt at bruge ´jeg</a:t>
            </a:r>
            <a:r>
              <a:rPr lang="da-DK" sz="2000" dirty="0">
                <a:latin typeface="Cavolini" panose="03000502040302020204" pitchFamily="66" charset="0"/>
                <a:cs typeface="Cavolini" panose="03000502040302020204" pitchFamily="66" charset="0"/>
              </a:rPr>
              <a:t>´</a:t>
            </a:r>
            <a:r>
              <a:rPr lang="da-DK" sz="2000" b="0" i="0" dirty="0">
                <a:effectLst/>
                <a:latin typeface="Cavolini" panose="03000502040302020204" pitchFamily="66" charset="0"/>
                <a:cs typeface="Cavolini" panose="03000502040302020204" pitchFamily="66" charset="0"/>
              </a:rPr>
              <a:t> de steder i opgaven, hvor det rent faktisk er opgaveskriveren der gør noget.” </a:t>
            </a:r>
          </a:p>
          <a:p>
            <a:r>
              <a:rPr lang="da-DK" sz="1600" b="0" i="0" dirty="0">
                <a:solidFill>
                  <a:schemeClr val="tx1">
                    <a:lumMod val="50000"/>
                    <a:lumOff val="50000"/>
                  </a:schemeClr>
                </a:solidFill>
                <a:effectLst/>
                <a:latin typeface="Arial" panose="020B0604020202020204" pitchFamily="34" charset="0"/>
                <a:cs typeface="Arial" panose="020B0604020202020204" pitchFamily="34" charset="0"/>
              </a:rPr>
              <a:t>(</a:t>
            </a:r>
            <a:r>
              <a:rPr lang="da-DK" sz="1600" b="0" i="1" dirty="0">
                <a:solidFill>
                  <a:schemeClr val="tx1">
                    <a:lumMod val="50000"/>
                    <a:lumOff val="50000"/>
                  </a:schemeClr>
                </a:solidFill>
                <a:effectLst/>
                <a:latin typeface="Arial" panose="020B0604020202020204" pitchFamily="34" charset="0"/>
                <a:cs typeface="Arial" panose="020B0604020202020204" pitchFamily="34" charset="0"/>
              </a:rPr>
              <a:t>Signe Skov, skrivekonsulent ved Københavns Universitet, </a:t>
            </a:r>
            <a:r>
              <a:rPr lang="da-DK" sz="1600" b="0" i="1" dirty="0">
                <a:solidFill>
                  <a:schemeClr val="tx1">
                    <a:lumMod val="50000"/>
                    <a:lumOff val="50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http://hum.ku.dk/uddannelser/vejledning/sprogtest/</a:t>
            </a:r>
            <a:r>
              <a:rPr lang="da-DK" sz="1600" b="0" i="1" dirty="0">
                <a:solidFill>
                  <a:schemeClr val="tx1">
                    <a:lumMod val="50000"/>
                    <a:lumOff val="50000"/>
                  </a:schemeClr>
                </a:solidFill>
                <a:effectLst/>
                <a:latin typeface="Arial" panose="020B0604020202020204" pitchFamily="34" charset="0"/>
                <a:cs typeface="Arial" panose="020B0604020202020204" pitchFamily="34" charset="0"/>
              </a:rPr>
              <a:t>)</a:t>
            </a:r>
            <a:endParaRPr lang="da-DK" b="0" i="1" dirty="0">
              <a:solidFill>
                <a:schemeClr val="tx1">
                  <a:lumMod val="50000"/>
                  <a:lumOff val="50000"/>
                </a:schemeClr>
              </a:solidFill>
              <a:effectLst/>
              <a:latin typeface="Arial" panose="020B0604020202020204" pitchFamily="34" charset="0"/>
              <a:cs typeface="Arial" panose="020B0604020202020204" pitchFamily="34" charset="0"/>
            </a:endParaRPr>
          </a:p>
        </p:txBody>
      </p:sp>
      <p:sp>
        <p:nvSpPr>
          <p:cNvPr id="4" name="Pil: kløftet til højre 3">
            <a:extLst>
              <a:ext uri="{FF2B5EF4-FFF2-40B4-BE49-F238E27FC236}">
                <a16:creationId xmlns:a16="http://schemas.microsoft.com/office/drawing/2014/main" id="{8188ED7B-C259-05EC-1384-3C61F642311B}"/>
              </a:ext>
            </a:extLst>
          </p:cNvPr>
          <p:cNvSpPr/>
          <p:nvPr/>
        </p:nvSpPr>
        <p:spPr>
          <a:xfrm rot="5400000">
            <a:off x="4842598" y="5480919"/>
            <a:ext cx="1759819" cy="797462"/>
          </a:xfrm>
          <a:prstGeom prst="notched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Tekstfelt 2">
            <a:extLst>
              <a:ext uri="{FF2B5EF4-FFF2-40B4-BE49-F238E27FC236}">
                <a16:creationId xmlns:a16="http://schemas.microsoft.com/office/drawing/2014/main" id="{8CE32449-8843-A3CA-8BC3-D283D0DB9BD3}"/>
              </a:ext>
            </a:extLst>
          </p:cNvPr>
          <p:cNvSpPr txBox="1"/>
          <p:nvPr/>
        </p:nvSpPr>
        <p:spPr>
          <a:xfrm>
            <a:off x="10465642" y="6451783"/>
            <a:ext cx="1605455" cy="338554"/>
          </a:xfrm>
          <a:prstGeom prst="rect">
            <a:avLst/>
          </a:prstGeom>
          <a:noFill/>
        </p:spPr>
        <p:txBody>
          <a:bodyPr wrap="square">
            <a:spAutoFit/>
          </a:bodyPr>
          <a:lstStyle/>
          <a:p>
            <a:r>
              <a:rPr lang="da-DK" sz="1600" dirty="0">
                <a:hlinkClick r:id="rId3">
                  <a:extLst>
                    <a:ext uri="{A12FA001-AC4F-418D-AE19-62706E023703}">
                      <ahyp:hlinkClr xmlns:ahyp="http://schemas.microsoft.com/office/drawing/2018/hyperlinkcolor" val="tx"/>
                    </a:ext>
                  </a:extLst>
                </a:hlinkClick>
              </a:rPr>
              <a:t>(</a:t>
            </a:r>
            <a:r>
              <a:rPr lang="da-DK" sz="1400" dirty="0">
                <a:hlinkClick r:id="rId3">
                  <a:extLst>
                    <a:ext uri="{A12FA001-AC4F-418D-AE19-62706E023703}">
                      <ahyp:hlinkClr xmlns:ahyp="http://schemas.microsoft.com/office/drawing/2018/hyperlinkcolor" val="tx"/>
                    </a:ext>
                  </a:extLst>
                </a:hlinkClick>
              </a:rPr>
              <a:t>Lasse Løber</a:t>
            </a:r>
            <a:r>
              <a:rPr lang="da-DK" sz="1400" dirty="0"/>
              <a:t>. 2015)</a:t>
            </a:r>
          </a:p>
        </p:txBody>
      </p:sp>
    </p:spTree>
    <p:extLst>
      <p:ext uri="{BB962C8B-B14F-4D97-AF65-F5344CB8AC3E}">
        <p14:creationId xmlns:p14="http://schemas.microsoft.com/office/powerpoint/2010/main" val="2866789452"/>
      </p:ext>
    </p:extLst>
  </p:cSld>
  <p:clrMapOvr>
    <a:masterClrMapping/>
  </p:clrMapOvr>
  <p:transition spd="slow" advTm="35485">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523249"/>
            <a:ext cx="11285608" cy="3231654"/>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Hav in mente</a:t>
            </a:r>
          </a:p>
          <a:p>
            <a:pPr marL="342900" indent="-342900" algn="l">
              <a:buFont typeface="Wingdings" panose="05000000000000000000" pitchFamily="2" charset="2"/>
              <a:buChar char="Ø"/>
            </a:pPr>
            <a:r>
              <a:rPr lang="da-DK" sz="2000" dirty="0">
                <a:latin typeface="Arial" panose="020B0604020202020204" pitchFamily="34" charset="0"/>
                <a:cs typeface="Arial" panose="020B0604020202020204" pitchFamily="34" charset="0"/>
              </a:rPr>
              <a:t>N</a:t>
            </a:r>
            <a:r>
              <a:rPr lang="da-DK" sz="2000" b="0" i="0" dirty="0">
                <a:effectLst/>
                <a:latin typeface="Arial" panose="020B0604020202020204" pitchFamily="34" charset="0"/>
                <a:cs typeface="Arial" panose="020B0604020202020204" pitchFamily="34" charset="0"/>
              </a:rPr>
              <a:t>år du skriver ”jeg”: </a:t>
            </a:r>
            <a:r>
              <a:rPr lang="da-DK" sz="2000" b="0" i="0" u="sng" dirty="0">
                <a:effectLst/>
                <a:latin typeface="Arial" panose="020B0604020202020204" pitchFamily="34" charset="0"/>
                <a:cs typeface="Arial" panose="020B0604020202020204" pitchFamily="34" charset="0"/>
              </a:rPr>
              <a:t>skal</a:t>
            </a:r>
            <a:r>
              <a:rPr lang="da-DK" sz="2000" b="0" i="0" dirty="0">
                <a:effectLst/>
                <a:latin typeface="Arial" panose="020B0604020202020204" pitchFamily="34" charset="0"/>
                <a:cs typeface="Arial" panose="020B0604020202020204" pitchFamily="34" charset="0"/>
              </a:rPr>
              <a:t> det være et ”fagligt jeg” der tager stilling til nogle faglige spørgsmål</a:t>
            </a:r>
            <a:endParaRPr lang="da-DK" sz="20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da-DK" sz="2000" b="0" i="0" dirty="0">
                <a:effectLst/>
                <a:latin typeface="Arial" panose="020B0604020202020204" pitchFamily="34" charset="0"/>
                <a:cs typeface="Arial" panose="020B0604020202020204" pitchFamily="34" charset="0"/>
              </a:rPr>
              <a:t>Du må </a:t>
            </a:r>
            <a:r>
              <a:rPr lang="da-DK" sz="2000" b="0" i="0" u="sng" dirty="0">
                <a:effectLst/>
                <a:latin typeface="Arial" panose="020B0604020202020204" pitchFamily="34" charset="0"/>
                <a:cs typeface="Arial" panose="020B0604020202020204" pitchFamily="34" charset="0"/>
              </a:rPr>
              <a:t>ikke</a:t>
            </a:r>
            <a:r>
              <a:rPr lang="da-DK" sz="2000" b="0" i="0" dirty="0">
                <a:effectLst/>
                <a:latin typeface="Arial" panose="020B0604020202020204" pitchFamily="34" charset="0"/>
                <a:cs typeface="Arial" panose="020B0604020202020204" pitchFamily="34" charset="0"/>
              </a:rPr>
              <a:t> skrive </a:t>
            </a:r>
            <a:r>
              <a:rPr lang="da-DK" b="0" i="1" dirty="0">
                <a:effectLst/>
                <a:latin typeface="Arial" panose="020B0604020202020204" pitchFamily="34" charset="0"/>
                <a:cs typeface="Arial" panose="020B0604020202020204" pitchFamily="34" charset="0"/>
              </a:rPr>
              <a:t>”jeg synes”, ”jeg mener” eller ”jeg har det sådan, at…”</a:t>
            </a:r>
          </a:p>
          <a:p>
            <a:pPr algn="l"/>
            <a:r>
              <a:rPr lang="da-DK" sz="2000" i="1" dirty="0">
                <a:latin typeface="Arial" panose="020B0604020202020204" pitchFamily="34" charset="0"/>
                <a:cs typeface="Arial" panose="020B0604020202020204" pitchFamily="34" charset="0"/>
              </a:rPr>
              <a:t>    - </a:t>
            </a:r>
            <a:r>
              <a:rPr lang="da-DK" sz="2000" b="0" i="0" dirty="0">
                <a:effectLst/>
                <a:latin typeface="Arial" panose="020B0604020202020204" pitchFamily="34" charset="0"/>
                <a:cs typeface="Arial" panose="020B0604020202020204" pitchFamily="34" charset="0"/>
              </a:rPr>
              <a:t>da der i så fald er tale om irrelevante, subjektive tilkendegivelser, som ikke hører hjemme i en </a:t>
            </a:r>
          </a:p>
          <a:p>
            <a:pPr algn="l"/>
            <a:r>
              <a:rPr lang="da-DK" sz="2000" dirty="0">
                <a:latin typeface="Arial" panose="020B0604020202020204" pitchFamily="34" charset="0"/>
                <a:cs typeface="Arial" panose="020B0604020202020204" pitchFamily="34" charset="0"/>
              </a:rPr>
              <a:t>      </a:t>
            </a:r>
            <a:r>
              <a:rPr lang="da-DK" sz="2000" b="0" i="0" dirty="0">
                <a:effectLst/>
                <a:latin typeface="Arial" panose="020B0604020202020204" pitchFamily="34" charset="0"/>
                <a:cs typeface="Arial" panose="020B0604020202020204" pitchFamily="34" charset="0"/>
              </a:rPr>
              <a:t>akademisk kontekst</a:t>
            </a:r>
          </a:p>
          <a:p>
            <a:pPr marL="285750" indent="-285750" algn="l">
              <a:buFontTx/>
              <a:buChar char="-"/>
            </a:pPr>
            <a:endParaRPr lang="da-DK" sz="2000" b="0" i="0" dirty="0">
              <a:effectLst/>
              <a:highlight>
                <a:srgbClr val="FFFF00"/>
              </a:highlight>
              <a:latin typeface="Arial" panose="020B0604020202020204" pitchFamily="34" charset="0"/>
              <a:cs typeface="Arial" panose="020B0604020202020204" pitchFamily="34" charset="0"/>
            </a:endParaRPr>
          </a:p>
          <a:p>
            <a:pPr marL="285750" indent="-285750" algn="l">
              <a:buFontTx/>
              <a:buChar char="-"/>
            </a:pPr>
            <a:endParaRPr lang="da-DK" sz="2000" b="0" i="0" dirty="0">
              <a:effectLst/>
              <a:highlight>
                <a:srgbClr val="FFFF00"/>
              </a:highlight>
              <a:latin typeface="Arial" panose="020B0604020202020204" pitchFamily="34" charset="0"/>
              <a:cs typeface="Arial" panose="020B0604020202020204" pitchFamily="34" charset="0"/>
            </a:endParaRPr>
          </a:p>
          <a:p>
            <a:pPr algn="l"/>
            <a:r>
              <a:rPr lang="da-DK" sz="2000" b="0" i="0" dirty="0">
                <a:effectLst/>
                <a:highlight>
                  <a:srgbClr val="FFFF00"/>
                </a:highlight>
                <a:latin typeface="Arial" panose="020B0604020202020204" pitchFamily="34" charset="0"/>
                <a:cs typeface="Arial" panose="020B0604020202020204" pitchFamily="34" charset="0"/>
              </a:rPr>
              <a:t>Med andre ord</a:t>
            </a:r>
            <a:r>
              <a:rPr lang="da-DK" sz="2000" b="0" i="0" dirty="0">
                <a:effectLst/>
                <a:latin typeface="Arial" panose="020B0604020202020204" pitchFamily="34" charset="0"/>
                <a:cs typeface="Arial" panose="020B0604020202020204" pitchFamily="34" charset="0"/>
              </a:rPr>
              <a:t>: </a:t>
            </a:r>
            <a:endParaRPr lang="da-DK" sz="2000" dirty="0">
              <a:latin typeface="Arial" panose="020B0604020202020204" pitchFamily="34" charset="0"/>
              <a:cs typeface="Arial" panose="020B0604020202020204" pitchFamily="34" charset="0"/>
            </a:endParaRPr>
          </a:p>
          <a:p>
            <a:pPr algn="l"/>
            <a:r>
              <a:rPr lang="da-DK" sz="2000" b="0" i="0" dirty="0">
                <a:effectLst/>
                <a:latin typeface="Cavolini" panose="03000502040302020204" pitchFamily="66" charset="0"/>
                <a:cs typeface="Cavolini" panose="03000502040302020204" pitchFamily="66" charset="0"/>
              </a:rPr>
              <a:t>Når du fx skriver ”jeg er sikker på, at..” eller ”jeg tænker” er det udtryk for din egen personlige holdning, som din opgaves læsere ikke kan bruge til noget</a:t>
            </a:r>
          </a:p>
        </p:txBody>
      </p:sp>
      <p:sp>
        <p:nvSpPr>
          <p:cNvPr id="10" name="Tekstfelt 9">
            <a:extLst>
              <a:ext uri="{FF2B5EF4-FFF2-40B4-BE49-F238E27FC236}">
                <a16:creationId xmlns:a16="http://schemas.microsoft.com/office/drawing/2014/main" id="{37DCC143-5E30-25BD-7764-D6D049FBF27E}"/>
              </a:ext>
            </a:extLst>
          </p:cNvPr>
          <p:cNvSpPr txBox="1"/>
          <p:nvPr/>
        </p:nvSpPr>
        <p:spPr>
          <a:xfrm>
            <a:off x="755999" y="4996604"/>
            <a:ext cx="7820442" cy="1077218"/>
          </a:xfrm>
          <a:prstGeom prst="rect">
            <a:avLst/>
          </a:prstGeom>
          <a:noFill/>
        </p:spPr>
        <p:txBody>
          <a:bodyPr wrap="square">
            <a:spAutoFit/>
          </a:bodyPr>
          <a:lstStyle/>
          <a:p>
            <a:pPr algn="l"/>
            <a:r>
              <a:rPr lang="da-DK" sz="2400" b="1" dirty="0">
                <a:latin typeface="Arial" panose="020B0604020202020204" pitchFamily="34" charset="0"/>
                <a:cs typeface="Arial" panose="020B0604020202020204" pitchFamily="34" charset="0"/>
              </a:rPr>
              <a:t>T</a:t>
            </a:r>
            <a:r>
              <a:rPr lang="da-DK" sz="2400" b="1" i="0" dirty="0">
                <a:effectLst/>
                <a:latin typeface="Arial" panose="020B0604020202020204" pitchFamily="34" charset="0"/>
                <a:cs typeface="Arial" panose="020B0604020202020204" pitchFamily="34" charset="0"/>
              </a:rPr>
              <a:t>ag i stedet din akademiske hat på </a:t>
            </a:r>
          </a:p>
          <a:p>
            <a:pPr algn="l"/>
            <a:r>
              <a:rPr lang="da-DK" sz="2000" b="0" i="0" dirty="0">
                <a:effectLst/>
                <a:latin typeface="Arial" panose="020B0604020202020204" pitchFamily="34" charset="0"/>
                <a:cs typeface="Arial" panose="020B0604020202020204" pitchFamily="34" charset="0"/>
              </a:rPr>
              <a:t>Skriv ”jeg” som et ”fagligt jeg” i afsnit hvor du tager stilling til faglige problemstillinger, samt træffer valg som du kan argumentere for</a:t>
            </a:r>
          </a:p>
        </p:txBody>
      </p:sp>
      <p:pic>
        <p:nvPicPr>
          <p:cNvPr id="12" name="Billede 11" descr="Et billede, der indeholder translokation, Dimission, Akademisk dragt, Oxfordhue&#10;&#10;Indhold genereret af kunstig intelligens kan være forkert.">
            <a:extLst>
              <a:ext uri="{FF2B5EF4-FFF2-40B4-BE49-F238E27FC236}">
                <a16:creationId xmlns:a16="http://schemas.microsoft.com/office/drawing/2014/main" id="{0BBCF564-5D6A-D9D0-4811-ED1B8F5698FF}"/>
              </a:ext>
            </a:extLst>
          </p:cNvPr>
          <p:cNvPicPr>
            <a:picLocks noChangeAspect="1"/>
          </p:cNvPicPr>
          <p:nvPr/>
        </p:nvPicPr>
        <p:blipFill>
          <a:blip r:embed="rId2">
            <a:extLst>
              <a:ext uri="{28A0092B-C50C-407E-A947-70E740481C1C}">
                <a14:useLocalDpi xmlns:a14="http://schemas.microsoft.com/office/drawing/2010/main" val="0"/>
              </a:ext>
            </a:extLst>
          </a:blip>
          <a:srcRect t="50000" r="54039"/>
          <a:stretch/>
        </p:blipFill>
        <p:spPr>
          <a:xfrm>
            <a:off x="9232717" y="4822091"/>
            <a:ext cx="2261312" cy="1706955"/>
          </a:xfrm>
          <a:prstGeom prst="rect">
            <a:avLst/>
          </a:prstGeom>
        </p:spPr>
      </p:pic>
    </p:spTree>
    <p:extLst>
      <p:ext uri="{BB962C8B-B14F-4D97-AF65-F5344CB8AC3E}">
        <p14:creationId xmlns:p14="http://schemas.microsoft.com/office/powerpoint/2010/main" val="884954728"/>
      </p:ext>
    </p:extLst>
  </p:cSld>
  <p:clrMapOvr>
    <a:masterClrMapping/>
  </p:clrMapOvr>
  <p:transition spd="slow" advTm="35485">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386615"/>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A</a:t>
            </a:r>
          </a:p>
        </p:txBody>
      </p:sp>
      <p:pic>
        <p:nvPicPr>
          <p:cNvPr id="3" name="Billede 2">
            <a:extLst>
              <a:ext uri="{FF2B5EF4-FFF2-40B4-BE49-F238E27FC236}">
                <a16:creationId xmlns:a16="http://schemas.microsoft.com/office/drawing/2014/main" id="{D1271AB9-38FD-226A-987D-906B9CBE90A6}"/>
              </a:ext>
            </a:extLst>
          </p:cNvPr>
          <p:cNvPicPr>
            <a:picLocks noChangeAspect="1"/>
          </p:cNvPicPr>
          <p:nvPr/>
        </p:nvPicPr>
        <p:blipFill>
          <a:blip r:embed="rId2"/>
          <a:stretch>
            <a:fillRect/>
          </a:stretch>
        </p:blipFill>
        <p:spPr>
          <a:xfrm>
            <a:off x="671917" y="2068716"/>
            <a:ext cx="7217395" cy="4260634"/>
          </a:xfrm>
          <a:custGeom>
            <a:avLst/>
            <a:gdLst>
              <a:gd name="connsiteX0" fmla="*/ 0 w 7217395"/>
              <a:gd name="connsiteY0" fmla="*/ 0 h 4260634"/>
              <a:gd name="connsiteX1" fmla="*/ 583953 w 7217395"/>
              <a:gd name="connsiteY1" fmla="*/ 0 h 4260634"/>
              <a:gd name="connsiteX2" fmla="*/ 1384428 w 7217395"/>
              <a:gd name="connsiteY2" fmla="*/ 0 h 4260634"/>
              <a:gd name="connsiteX3" fmla="*/ 2112728 w 7217395"/>
              <a:gd name="connsiteY3" fmla="*/ 0 h 4260634"/>
              <a:gd name="connsiteX4" fmla="*/ 2624507 w 7217395"/>
              <a:gd name="connsiteY4" fmla="*/ 0 h 4260634"/>
              <a:gd name="connsiteX5" fmla="*/ 3208460 w 7217395"/>
              <a:gd name="connsiteY5" fmla="*/ 0 h 4260634"/>
              <a:gd name="connsiteX6" fmla="*/ 3792413 w 7217395"/>
              <a:gd name="connsiteY6" fmla="*/ 0 h 4260634"/>
              <a:gd name="connsiteX7" fmla="*/ 4376366 w 7217395"/>
              <a:gd name="connsiteY7" fmla="*/ 0 h 4260634"/>
              <a:gd name="connsiteX8" fmla="*/ 5176841 w 7217395"/>
              <a:gd name="connsiteY8" fmla="*/ 0 h 4260634"/>
              <a:gd name="connsiteX9" fmla="*/ 5977315 w 7217395"/>
              <a:gd name="connsiteY9" fmla="*/ 0 h 4260634"/>
              <a:gd name="connsiteX10" fmla="*/ 6489094 w 7217395"/>
              <a:gd name="connsiteY10" fmla="*/ 0 h 4260634"/>
              <a:gd name="connsiteX11" fmla="*/ 7217395 w 7217395"/>
              <a:gd name="connsiteY11" fmla="*/ 0 h 4260634"/>
              <a:gd name="connsiteX12" fmla="*/ 7217395 w 7217395"/>
              <a:gd name="connsiteY12" fmla="*/ 566056 h 4260634"/>
              <a:gd name="connsiteX13" fmla="*/ 7217395 w 7217395"/>
              <a:gd name="connsiteY13" fmla="*/ 1217324 h 4260634"/>
              <a:gd name="connsiteX14" fmla="*/ 7217395 w 7217395"/>
              <a:gd name="connsiteY14" fmla="*/ 1825986 h 4260634"/>
              <a:gd name="connsiteX15" fmla="*/ 7217395 w 7217395"/>
              <a:gd name="connsiteY15" fmla="*/ 2519861 h 4260634"/>
              <a:gd name="connsiteX16" fmla="*/ 7217395 w 7217395"/>
              <a:gd name="connsiteY16" fmla="*/ 3128523 h 4260634"/>
              <a:gd name="connsiteX17" fmla="*/ 7217395 w 7217395"/>
              <a:gd name="connsiteY17" fmla="*/ 3737185 h 4260634"/>
              <a:gd name="connsiteX18" fmla="*/ 7217395 w 7217395"/>
              <a:gd name="connsiteY18" fmla="*/ 4260634 h 4260634"/>
              <a:gd name="connsiteX19" fmla="*/ 6777790 w 7217395"/>
              <a:gd name="connsiteY19" fmla="*/ 4260634 h 4260634"/>
              <a:gd name="connsiteX20" fmla="*/ 6266011 w 7217395"/>
              <a:gd name="connsiteY20" fmla="*/ 4260634 h 4260634"/>
              <a:gd name="connsiteX21" fmla="*/ 5826406 w 7217395"/>
              <a:gd name="connsiteY21" fmla="*/ 4260634 h 4260634"/>
              <a:gd name="connsiteX22" fmla="*/ 5242453 w 7217395"/>
              <a:gd name="connsiteY22" fmla="*/ 4260634 h 4260634"/>
              <a:gd name="connsiteX23" fmla="*/ 4730674 w 7217395"/>
              <a:gd name="connsiteY23" fmla="*/ 4260634 h 4260634"/>
              <a:gd name="connsiteX24" fmla="*/ 4074548 w 7217395"/>
              <a:gd name="connsiteY24" fmla="*/ 4260634 h 4260634"/>
              <a:gd name="connsiteX25" fmla="*/ 3562769 w 7217395"/>
              <a:gd name="connsiteY25" fmla="*/ 4260634 h 4260634"/>
              <a:gd name="connsiteX26" fmla="*/ 2978816 w 7217395"/>
              <a:gd name="connsiteY26" fmla="*/ 4260634 h 4260634"/>
              <a:gd name="connsiteX27" fmla="*/ 2394863 w 7217395"/>
              <a:gd name="connsiteY27" fmla="*/ 4260634 h 4260634"/>
              <a:gd name="connsiteX28" fmla="*/ 1738736 w 7217395"/>
              <a:gd name="connsiteY28" fmla="*/ 4260634 h 4260634"/>
              <a:gd name="connsiteX29" fmla="*/ 1154783 w 7217395"/>
              <a:gd name="connsiteY29" fmla="*/ 4260634 h 4260634"/>
              <a:gd name="connsiteX30" fmla="*/ 643004 w 7217395"/>
              <a:gd name="connsiteY30" fmla="*/ 4260634 h 4260634"/>
              <a:gd name="connsiteX31" fmla="*/ 0 w 7217395"/>
              <a:gd name="connsiteY31" fmla="*/ 4260634 h 4260634"/>
              <a:gd name="connsiteX32" fmla="*/ 0 w 7217395"/>
              <a:gd name="connsiteY32" fmla="*/ 3651972 h 4260634"/>
              <a:gd name="connsiteX33" fmla="*/ 0 w 7217395"/>
              <a:gd name="connsiteY33" fmla="*/ 3085916 h 4260634"/>
              <a:gd name="connsiteX34" fmla="*/ 0 w 7217395"/>
              <a:gd name="connsiteY34" fmla="*/ 2562467 h 4260634"/>
              <a:gd name="connsiteX35" fmla="*/ 0 w 7217395"/>
              <a:gd name="connsiteY35" fmla="*/ 1911199 h 4260634"/>
              <a:gd name="connsiteX36" fmla="*/ 0 w 7217395"/>
              <a:gd name="connsiteY36" fmla="*/ 1259930 h 4260634"/>
              <a:gd name="connsiteX37" fmla="*/ 0 w 7217395"/>
              <a:gd name="connsiteY37" fmla="*/ 779087 h 4260634"/>
              <a:gd name="connsiteX38" fmla="*/ 0 w 7217395"/>
              <a:gd name="connsiteY38" fmla="*/ 0 h 426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17395" h="4260634" fill="none" extrusionOk="0">
                <a:moveTo>
                  <a:pt x="0" y="0"/>
                </a:moveTo>
                <a:cubicBezTo>
                  <a:pt x="207644" y="-7550"/>
                  <a:pt x="445562" y="-4440"/>
                  <a:pt x="583953" y="0"/>
                </a:cubicBezTo>
                <a:cubicBezTo>
                  <a:pt x="722344" y="4440"/>
                  <a:pt x="1180432" y="-19764"/>
                  <a:pt x="1384428" y="0"/>
                </a:cubicBezTo>
                <a:cubicBezTo>
                  <a:pt x="1588425" y="19764"/>
                  <a:pt x="1913331" y="35082"/>
                  <a:pt x="2112728" y="0"/>
                </a:cubicBezTo>
                <a:cubicBezTo>
                  <a:pt x="2312125" y="-35082"/>
                  <a:pt x="2446415" y="-3338"/>
                  <a:pt x="2624507" y="0"/>
                </a:cubicBezTo>
                <a:cubicBezTo>
                  <a:pt x="2802599" y="3338"/>
                  <a:pt x="3041290" y="10831"/>
                  <a:pt x="3208460" y="0"/>
                </a:cubicBezTo>
                <a:cubicBezTo>
                  <a:pt x="3375630" y="-10831"/>
                  <a:pt x="3545205" y="-12601"/>
                  <a:pt x="3792413" y="0"/>
                </a:cubicBezTo>
                <a:cubicBezTo>
                  <a:pt x="4039621" y="12601"/>
                  <a:pt x="4250721" y="-14144"/>
                  <a:pt x="4376366" y="0"/>
                </a:cubicBezTo>
                <a:cubicBezTo>
                  <a:pt x="4502011" y="14144"/>
                  <a:pt x="4916245" y="24333"/>
                  <a:pt x="5176841" y="0"/>
                </a:cubicBezTo>
                <a:cubicBezTo>
                  <a:pt x="5437437" y="-24333"/>
                  <a:pt x="5639593" y="7344"/>
                  <a:pt x="5977315" y="0"/>
                </a:cubicBezTo>
                <a:cubicBezTo>
                  <a:pt x="6315037" y="-7344"/>
                  <a:pt x="6349397" y="23949"/>
                  <a:pt x="6489094" y="0"/>
                </a:cubicBezTo>
                <a:cubicBezTo>
                  <a:pt x="6628791" y="-23949"/>
                  <a:pt x="6916110" y="-29403"/>
                  <a:pt x="7217395" y="0"/>
                </a:cubicBezTo>
                <a:cubicBezTo>
                  <a:pt x="7218038" y="274285"/>
                  <a:pt x="7209779" y="384828"/>
                  <a:pt x="7217395" y="566056"/>
                </a:cubicBezTo>
                <a:cubicBezTo>
                  <a:pt x="7225011" y="747284"/>
                  <a:pt x="7190195" y="895995"/>
                  <a:pt x="7217395" y="1217324"/>
                </a:cubicBezTo>
                <a:cubicBezTo>
                  <a:pt x="7244595" y="1538653"/>
                  <a:pt x="7221109" y="1591192"/>
                  <a:pt x="7217395" y="1825986"/>
                </a:cubicBezTo>
                <a:cubicBezTo>
                  <a:pt x="7213681" y="2060780"/>
                  <a:pt x="7185113" y="2188857"/>
                  <a:pt x="7217395" y="2519861"/>
                </a:cubicBezTo>
                <a:cubicBezTo>
                  <a:pt x="7249677" y="2850865"/>
                  <a:pt x="7204266" y="2846046"/>
                  <a:pt x="7217395" y="3128523"/>
                </a:cubicBezTo>
                <a:cubicBezTo>
                  <a:pt x="7230524" y="3411000"/>
                  <a:pt x="7195522" y="3524842"/>
                  <a:pt x="7217395" y="3737185"/>
                </a:cubicBezTo>
                <a:cubicBezTo>
                  <a:pt x="7239268" y="3949528"/>
                  <a:pt x="7195959" y="4101290"/>
                  <a:pt x="7217395" y="4260634"/>
                </a:cubicBezTo>
                <a:cubicBezTo>
                  <a:pt x="7034959" y="4247759"/>
                  <a:pt x="6906775" y="4244323"/>
                  <a:pt x="6777790" y="4260634"/>
                </a:cubicBezTo>
                <a:cubicBezTo>
                  <a:pt x="6648805" y="4276945"/>
                  <a:pt x="6515118" y="4246041"/>
                  <a:pt x="6266011" y="4260634"/>
                </a:cubicBezTo>
                <a:cubicBezTo>
                  <a:pt x="6016904" y="4275227"/>
                  <a:pt x="5927051" y="4240301"/>
                  <a:pt x="5826406" y="4260634"/>
                </a:cubicBezTo>
                <a:cubicBezTo>
                  <a:pt x="5725761" y="4280967"/>
                  <a:pt x="5366574" y="4248529"/>
                  <a:pt x="5242453" y="4260634"/>
                </a:cubicBezTo>
                <a:cubicBezTo>
                  <a:pt x="5118332" y="4272739"/>
                  <a:pt x="4835175" y="4245601"/>
                  <a:pt x="4730674" y="4260634"/>
                </a:cubicBezTo>
                <a:cubicBezTo>
                  <a:pt x="4626173" y="4275667"/>
                  <a:pt x="4257146" y="4239365"/>
                  <a:pt x="4074548" y="4260634"/>
                </a:cubicBezTo>
                <a:cubicBezTo>
                  <a:pt x="3891950" y="4281903"/>
                  <a:pt x="3746014" y="4285089"/>
                  <a:pt x="3562769" y="4260634"/>
                </a:cubicBezTo>
                <a:cubicBezTo>
                  <a:pt x="3379524" y="4236179"/>
                  <a:pt x="3097929" y="4274319"/>
                  <a:pt x="2978816" y="4260634"/>
                </a:cubicBezTo>
                <a:cubicBezTo>
                  <a:pt x="2859703" y="4246949"/>
                  <a:pt x="2609110" y="4244234"/>
                  <a:pt x="2394863" y="4260634"/>
                </a:cubicBezTo>
                <a:cubicBezTo>
                  <a:pt x="2180616" y="4277034"/>
                  <a:pt x="1990321" y="4268421"/>
                  <a:pt x="1738736" y="4260634"/>
                </a:cubicBezTo>
                <a:cubicBezTo>
                  <a:pt x="1487151" y="4252847"/>
                  <a:pt x="1326148" y="4254813"/>
                  <a:pt x="1154783" y="4260634"/>
                </a:cubicBezTo>
                <a:cubicBezTo>
                  <a:pt x="983418" y="4266455"/>
                  <a:pt x="823557" y="4280840"/>
                  <a:pt x="643004" y="4260634"/>
                </a:cubicBezTo>
                <a:cubicBezTo>
                  <a:pt x="462451" y="4240428"/>
                  <a:pt x="153960" y="4260090"/>
                  <a:pt x="0" y="4260634"/>
                </a:cubicBezTo>
                <a:cubicBezTo>
                  <a:pt x="-19866" y="3956736"/>
                  <a:pt x="-27862" y="3809863"/>
                  <a:pt x="0" y="3651972"/>
                </a:cubicBezTo>
                <a:cubicBezTo>
                  <a:pt x="27862" y="3494081"/>
                  <a:pt x="-14070" y="3270999"/>
                  <a:pt x="0" y="3085916"/>
                </a:cubicBezTo>
                <a:cubicBezTo>
                  <a:pt x="14070" y="2900833"/>
                  <a:pt x="9713" y="2674619"/>
                  <a:pt x="0" y="2562467"/>
                </a:cubicBezTo>
                <a:cubicBezTo>
                  <a:pt x="-9713" y="2450315"/>
                  <a:pt x="18090" y="2208549"/>
                  <a:pt x="0" y="1911199"/>
                </a:cubicBezTo>
                <a:cubicBezTo>
                  <a:pt x="-18090" y="1613849"/>
                  <a:pt x="24150" y="1484622"/>
                  <a:pt x="0" y="1259930"/>
                </a:cubicBezTo>
                <a:cubicBezTo>
                  <a:pt x="-24150" y="1035238"/>
                  <a:pt x="-554" y="910230"/>
                  <a:pt x="0" y="779087"/>
                </a:cubicBezTo>
                <a:cubicBezTo>
                  <a:pt x="554" y="647944"/>
                  <a:pt x="9025" y="203139"/>
                  <a:pt x="0" y="0"/>
                </a:cubicBezTo>
                <a:close/>
              </a:path>
              <a:path w="7217395" h="4260634" stroke="0" extrusionOk="0">
                <a:moveTo>
                  <a:pt x="0" y="0"/>
                </a:moveTo>
                <a:cubicBezTo>
                  <a:pt x="203801" y="-11976"/>
                  <a:pt x="410884" y="-20033"/>
                  <a:pt x="656127" y="0"/>
                </a:cubicBezTo>
                <a:cubicBezTo>
                  <a:pt x="901370" y="20033"/>
                  <a:pt x="1104872" y="-15478"/>
                  <a:pt x="1456602" y="0"/>
                </a:cubicBezTo>
                <a:cubicBezTo>
                  <a:pt x="1808333" y="15478"/>
                  <a:pt x="1895046" y="-19605"/>
                  <a:pt x="2184902" y="0"/>
                </a:cubicBezTo>
                <a:cubicBezTo>
                  <a:pt x="2474758" y="19605"/>
                  <a:pt x="2747434" y="-29748"/>
                  <a:pt x="2913203" y="0"/>
                </a:cubicBezTo>
                <a:cubicBezTo>
                  <a:pt x="3078972" y="29748"/>
                  <a:pt x="3425928" y="-3397"/>
                  <a:pt x="3713678" y="0"/>
                </a:cubicBezTo>
                <a:cubicBezTo>
                  <a:pt x="4001429" y="3397"/>
                  <a:pt x="4033829" y="-14987"/>
                  <a:pt x="4225457" y="0"/>
                </a:cubicBezTo>
                <a:cubicBezTo>
                  <a:pt x="4417085" y="14987"/>
                  <a:pt x="4718800" y="29024"/>
                  <a:pt x="5025931" y="0"/>
                </a:cubicBezTo>
                <a:cubicBezTo>
                  <a:pt x="5333062" y="-29024"/>
                  <a:pt x="5435331" y="22319"/>
                  <a:pt x="5754232" y="0"/>
                </a:cubicBezTo>
                <a:cubicBezTo>
                  <a:pt x="6073133" y="-22319"/>
                  <a:pt x="6104674" y="8280"/>
                  <a:pt x="6338185" y="0"/>
                </a:cubicBezTo>
                <a:cubicBezTo>
                  <a:pt x="6571696" y="-8280"/>
                  <a:pt x="6932532" y="-599"/>
                  <a:pt x="7217395" y="0"/>
                </a:cubicBezTo>
                <a:cubicBezTo>
                  <a:pt x="7218236" y="188187"/>
                  <a:pt x="7229273" y="458582"/>
                  <a:pt x="7217395" y="608662"/>
                </a:cubicBezTo>
                <a:cubicBezTo>
                  <a:pt x="7205517" y="758742"/>
                  <a:pt x="7214465" y="953672"/>
                  <a:pt x="7217395" y="1089505"/>
                </a:cubicBezTo>
                <a:cubicBezTo>
                  <a:pt x="7220325" y="1225338"/>
                  <a:pt x="7225951" y="1488490"/>
                  <a:pt x="7217395" y="1740773"/>
                </a:cubicBezTo>
                <a:cubicBezTo>
                  <a:pt x="7208839" y="1993056"/>
                  <a:pt x="7189791" y="2131594"/>
                  <a:pt x="7217395" y="2434648"/>
                </a:cubicBezTo>
                <a:cubicBezTo>
                  <a:pt x="7244999" y="2737702"/>
                  <a:pt x="7242126" y="2886839"/>
                  <a:pt x="7217395" y="3043310"/>
                </a:cubicBezTo>
                <a:cubicBezTo>
                  <a:pt x="7192664" y="3199781"/>
                  <a:pt x="7197686" y="3445954"/>
                  <a:pt x="7217395" y="3694578"/>
                </a:cubicBezTo>
                <a:cubicBezTo>
                  <a:pt x="7237104" y="3943202"/>
                  <a:pt x="7207171" y="4049235"/>
                  <a:pt x="7217395" y="4260634"/>
                </a:cubicBezTo>
                <a:cubicBezTo>
                  <a:pt x="7085921" y="4235304"/>
                  <a:pt x="6792809" y="4256592"/>
                  <a:pt x="6561268" y="4260634"/>
                </a:cubicBezTo>
                <a:cubicBezTo>
                  <a:pt x="6329727" y="4264676"/>
                  <a:pt x="6174815" y="4264369"/>
                  <a:pt x="6049489" y="4260634"/>
                </a:cubicBezTo>
                <a:cubicBezTo>
                  <a:pt x="5924163" y="4256899"/>
                  <a:pt x="5563437" y="4252399"/>
                  <a:pt x="5393362" y="4260634"/>
                </a:cubicBezTo>
                <a:cubicBezTo>
                  <a:pt x="5223287" y="4268869"/>
                  <a:pt x="4949797" y="4250509"/>
                  <a:pt x="4809410" y="4260634"/>
                </a:cubicBezTo>
                <a:cubicBezTo>
                  <a:pt x="4669023" y="4270759"/>
                  <a:pt x="4343525" y="4281460"/>
                  <a:pt x="4153283" y="4260634"/>
                </a:cubicBezTo>
                <a:cubicBezTo>
                  <a:pt x="3963041" y="4239808"/>
                  <a:pt x="3601103" y="4272374"/>
                  <a:pt x="3352808" y="4260634"/>
                </a:cubicBezTo>
                <a:cubicBezTo>
                  <a:pt x="3104514" y="4248894"/>
                  <a:pt x="2956532" y="4247055"/>
                  <a:pt x="2624507" y="4260634"/>
                </a:cubicBezTo>
                <a:cubicBezTo>
                  <a:pt x="2292482" y="4274213"/>
                  <a:pt x="2245552" y="4238910"/>
                  <a:pt x="2112728" y="4260634"/>
                </a:cubicBezTo>
                <a:cubicBezTo>
                  <a:pt x="1979904" y="4282358"/>
                  <a:pt x="1664517" y="4238865"/>
                  <a:pt x="1384428" y="4260634"/>
                </a:cubicBezTo>
                <a:cubicBezTo>
                  <a:pt x="1104339" y="4282403"/>
                  <a:pt x="992084" y="4251996"/>
                  <a:pt x="872649" y="4260634"/>
                </a:cubicBezTo>
                <a:cubicBezTo>
                  <a:pt x="753214" y="4269272"/>
                  <a:pt x="177099" y="4287479"/>
                  <a:pt x="0" y="4260634"/>
                </a:cubicBezTo>
                <a:cubicBezTo>
                  <a:pt x="-22004" y="4102461"/>
                  <a:pt x="15339" y="3909133"/>
                  <a:pt x="0" y="3737185"/>
                </a:cubicBezTo>
                <a:cubicBezTo>
                  <a:pt x="-15339" y="3565237"/>
                  <a:pt x="-13443" y="3319118"/>
                  <a:pt x="0" y="3171129"/>
                </a:cubicBezTo>
                <a:cubicBezTo>
                  <a:pt x="13443" y="3023140"/>
                  <a:pt x="22258" y="2789203"/>
                  <a:pt x="0" y="2562467"/>
                </a:cubicBezTo>
                <a:cubicBezTo>
                  <a:pt x="-22258" y="2335731"/>
                  <a:pt x="32396" y="2062094"/>
                  <a:pt x="0" y="1868592"/>
                </a:cubicBezTo>
                <a:cubicBezTo>
                  <a:pt x="-32396" y="1675091"/>
                  <a:pt x="21994" y="1491045"/>
                  <a:pt x="0" y="1345143"/>
                </a:cubicBezTo>
                <a:cubicBezTo>
                  <a:pt x="-21994" y="1199241"/>
                  <a:pt x="21754" y="1099585"/>
                  <a:pt x="0" y="864300"/>
                </a:cubicBezTo>
                <a:cubicBezTo>
                  <a:pt x="-21754" y="629015"/>
                  <a:pt x="-2258" y="429065"/>
                  <a:pt x="0" y="0"/>
                </a:cubicBezTo>
                <a:close/>
              </a:path>
            </a:pathLst>
          </a:custGeom>
          <a:ln>
            <a:solidFill>
              <a:schemeClr val="tx1"/>
            </a:solidFill>
            <a:extLst>
              <a:ext uri="{C807C97D-BFC1-408E-A445-0C87EB9F89A2}">
                <ask:lineSketchStyleProps xmlns:ask="http://schemas.microsoft.com/office/drawing/2018/sketchyshapes" sd="414094553">
                  <a:prstGeom prst="rect">
                    <a:avLst/>
                  </a:prstGeom>
                  <ask:type>
                    <ask:lineSketchFreehand/>
                  </ask:type>
                </ask:lineSketchStyleProps>
              </a:ext>
            </a:extLst>
          </a:ln>
        </p:spPr>
      </p:pic>
      <p:pic>
        <p:nvPicPr>
          <p:cNvPr id="9" name="Billede 8" descr="Et billede, der indeholder person, tøj, Ansigt, skjorte/bluse/T-shirt&#10;&#10;Indhold genereret af kunstig intelligens kan være forkert.">
            <a:extLst>
              <a:ext uri="{FF2B5EF4-FFF2-40B4-BE49-F238E27FC236}">
                <a16:creationId xmlns:a16="http://schemas.microsoft.com/office/drawing/2014/main" id="{7ADEFB98-B1AF-1741-1CFD-D2068074832B}"/>
              </a:ext>
            </a:extLst>
          </p:cNvPr>
          <p:cNvPicPr>
            <a:picLocks noChangeAspect="1"/>
          </p:cNvPicPr>
          <p:nvPr/>
        </p:nvPicPr>
        <p:blipFill>
          <a:blip r:embed="rId3">
            <a:extLst>
              <a:ext uri="{28A0092B-C50C-407E-A947-70E740481C1C}">
                <a14:useLocalDpi xmlns:a14="http://schemas.microsoft.com/office/drawing/2010/main" val="0"/>
              </a:ext>
            </a:extLst>
          </a:blip>
          <a:srcRect t="10377"/>
          <a:stretch/>
        </p:blipFill>
        <p:spPr>
          <a:xfrm>
            <a:off x="8244359" y="1597572"/>
            <a:ext cx="3443889" cy="4629808"/>
          </a:xfrm>
          <a:prstGeom prst="rect">
            <a:avLst/>
          </a:prstGeom>
        </p:spPr>
      </p:pic>
      <p:sp>
        <p:nvSpPr>
          <p:cNvPr id="2" name="Tekstfelt 1">
            <a:extLst>
              <a:ext uri="{FF2B5EF4-FFF2-40B4-BE49-F238E27FC236}">
                <a16:creationId xmlns:a16="http://schemas.microsoft.com/office/drawing/2014/main" id="{04C5025B-7BD1-1F52-40ED-053B40651F18}"/>
              </a:ext>
            </a:extLst>
          </p:cNvPr>
          <p:cNvSpPr txBox="1"/>
          <p:nvPr/>
        </p:nvSpPr>
        <p:spPr>
          <a:xfrm>
            <a:off x="7889313" y="1275143"/>
            <a:ext cx="1612040" cy="307777"/>
          </a:xfrm>
          <a:custGeom>
            <a:avLst/>
            <a:gdLst>
              <a:gd name="connsiteX0" fmla="*/ 0 w 1612040"/>
              <a:gd name="connsiteY0" fmla="*/ 0 h 307777"/>
              <a:gd name="connsiteX1" fmla="*/ 505106 w 1612040"/>
              <a:gd name="connsiteY1" fmla="*/ 0 h 307777"/>
              <a:gd name="connsiteX2" fmla="*/ 1058573 w 1612040"/>
              <a:gd name="connsiteY2" fmla="*/ 0 h 307777"/>
              <a:gd name="connsiteX3" fmla="*/ 1612040 w 1612040"/>
              <a:gd name="connsiteY3" fmla="*/ 0 h 307777"/>
              <a:gd name="connsiteX4" fmla="*/ 1612040 w 1612040"/>
              <a:gd name="connsiteY4" fmla="*/ 307777 h 307777"/>
              <a:gd name="connsiteX5" fmla="*/ 1042453 w 1612040"/>
              <a:gd name="connsiteY5" fmla="*/ 307777 h 307777"/>
              <a:gd name="connsiteX6" fmla="*/ 488985 w 1612040"/>
              <a:gd name="connsiteY6" fmla="*/ 307777 h 307777"/>
              <a:gd name="connsiteX7" fmla="*/ 0 w 1612040"/>
              <a:gd name="connsiteY7" fmla="*/ 307777 h 307777"/>
              <a:gd name="connsiteX8" fmla="*/ 0 w 1612040"/>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40" h="307777" extrusionOk="0">
                <a:moveTo>
                  <a:pt x="0" y="0"/>
                </a:moveTo>
                <a:cubicBezTo>
                  <a:pt x="168198" y="-53202"/>
                  <a:pt x="389363" y="56736"/>
                  <a:pt x="505106" y="0"/>
                </a:cubicBezTo>
                <a:cubicBezTo>
                  <a:pt x="620849" y="-56736"/>
                  <a:pt x="899429" y="63729"/>
                  <a:pt x="1058573" y="0"/>
                </a:cubicBezTo>
                <a:cubicBezTo>
                  <a:pt x="1217717" y="-63729"/>
                  <a:pt x="1360551" y="20230"/>
                  <a:pt x="1612040" y="0"/>
                </a:cubicBezTo>
                <a:cubicBezTo>
                  <a:pt x="1635735" y="100322"/>
                  <a:pt x="1587398" y="218844"/>
                  <a:pt x="1612040" y="307777"/>
                </a:cubicBezTo>
                <a:cubicBezTo>
                  <a:pt x="1345756" y="374230"/>
                  <a:pt x="1191352" y="297149"/>
                  <a:pt x="1042453" y="307777"/>
                </a:cubicBezTo>
                <a:cubicBezTo>
                  <a:pt x="893554" y="318405"/>
                  <a:pt x="754205" y="289163"/>
                  <a:pt x="488985" y="307777"/>
                </a:cubicBezTo>
                <a:cubicBezTo>
                  <a:pt x="223765" y="326391"/>
                  <a:pt x="212107" y="285563"/>
                  <a:pt x="0" y="307777"/>
                </a:cubicBezTo>
                <a:cubicBezTo>
                  <a:pt x="-2870" y="210258"/>
                  <a:pt x="30839" y="137837"/>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teoriafsnit</a:t>
            </a:r>
          </a:p>
        </p:txBody>
      </p:sp>
      <p:cxnSp>
        <p:nvCxnSpPr>
          <p:cNvPr id="7" name="Lige pilforbindelse 6">
            <a:extLst>
              <a:ext uri="{FF2B5EF4-FFF2-40B4-BE49-F238E27FC236}">
                <a16:creationId xmlns:a16="http://schemas.microsoft.com/office/drawing/2014/main" id="{7FD05EA1-83C1-A896-3552-F36881489A78}"/>
              </a:ext>
            </a:extLst>
          </p:cNvPr>
          <p:cNvCxnSpPr/>
          <p:nvPr/>
        </p:nvCxnSpPr>
        <p:spPr>
          <a:xfrm flipH="1">
            <a:off x="7210097" y="1582920"/>
            <a:ext cx="679215" cy="393025"/>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354661"/>
      </p:ext>
    </p:extLst>
  </p:cSld>
  <p:clrMapOvr>
    <a:masterClrMapping/>
  </p:clrMapOvr>
  <p:transition spd="slow" advTm="35485">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755999" y="928042"/>
            <a:ext cx="8560800" cy="934890"/>
          </a:xfrm>
        </p:spPr>
        <p:txBody>
          <a:bodyPr vert="horz" lIns="0" tIns="0" rIns="0" bIns="0" rtlCol="0" anchor="ctr" anchorCtr="0">
            <a:normAutofit/>
          </a:bodyPr>
          <a:lstStyle/>
          <a:p>
            <a:r>
              <a:rPr lang="da-DK" altLang="da-DK" dirty="0"/>
              <a:t>Program</a:t>
            </a:r>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Problemformulering og problemstilling</a:t>
            </a: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sz="2000" dirty="0">
              <a:solidFill>
                <a:schemeClr val="tx2"/>
              </a:solidFill>
              <a:latin typeface="Arial" panose="020B0604020202020204" pitchFamily="34" charset="0"/>
              <a:cs typeface="Arial" panose="020B0604020202020204" pitchFamily="34" charset="0"/>
            </a:endParaRP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Blooms taxonomiske niveauer</a:t>
            </a: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Kobling af teori på empiri i analysen</a:t>
            </a:r>
          </a:p>
        </p:txBody>
      </p:sp>
      <p:pic>
        <p:nvPicPr>
          <p:cNvPr id="10" name="Billede 9" descr="Et billede, der indeholder tøj, fodtøj, stående, person&#10;&#10;Indhold genereret af kunstig intelligens kan være forkert.">
            <a:extLst>
              <a:ext uri="{FF2B5EF4-FFF2-40B4-BE49-F238E27FC236}">
                <a16:creationId xmlns:a16="http://schemas.microsoft.com/office/drawing/2014/main" id="{FCA646F3-29C1-B822-C72D-32B37A3E3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924" y="2625144"/>
            <a:ext cx="5211476" cy="3700146"/>
          </a:xfrm>
          <a:prstGeom prst="rect">
            <a:avLst/>
          </a:prstGeom>
          <a:noFill/>
        </p:spPr>
      </p:pic>
    </p:spTree>
    <p:extLst>
      <p:ext uri="{BB962C8B-B14F-4D97-AF65-F5344CB8AC3E}">
        <p14:creationId xmlns:p14="http://schemas.microsoft.com/office/powerpoint/2010/main" val="3195825481"/>
      </p:ext>
    </p:extLst>
  </p:cSld>
  <p:clrMapOvr>
    <a:masterClrMapping/>
  </p:clrMapOvr>
  <p:transition spd="slow" advTm="35485">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17315" y="1497030"/>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B</a:t>
            </a:r>
          </a:p>
        </p:txBody>
      </p:sp>
      <p:pic>
        <p:nvPicPr>
          <p:cNvPr id="12" name="Billede 11" descr="Et billede, der indeholder person, Ansigt, tøj, smil&#10;&#10;Indhold genereret af kunstig intelligens kan være forkert.">
            <a:extLst>
              <a:ext uri="{FF2B5EF4-FFF2-40B4-BE49-F238E27FC236}">
                <a16:creationId xmlns:a16="http://schemas.microsoft.com/office/drawing/2014/main" id="{EC4C88A7-314C-7C22-4BAC-C358EBF438B1}"/>
              </a:ext>
            </a:extLst>
          </p:cNvPr>
          <p:cNvPicPr>
            <a:picLocks noChangeAspect="1"/>
          </p:cNvPicPr>
          <p:nvPr/>
        </p:nvPicPr>
        <p:blipFill>
          <a:blip r:embed="rId2">
            <a:extLst>
              <a:ext uri="{28A0092B-C50C-407E-A947-70E740481C1C}">
                <a14:useLocalDpi xmlns:a14="http://schemas.microsoft.com/office/drawing/2010/main" val="0"/>
              </a:ext>
            </a:extLst>
          </a:blip>
          <a:srcRect l="13584" t="8122" r="19471"/>
          <a:stretch/>
        </p:blipFill>
        <p:spPr>
          <a:xfrm>
            <a:off x="7772441" y="2146679"/>
            <a:ext cx="4130482" cy="3783724"/>
          </a:xfrm>
          <a:prstGeom prst="rect">
            <a:avLst/>
          </a:prstGeom>
        </p:spPr>
      </p:pic>
      <p:sp>
        <p:nvSpPr>
          <p:cNvPr id="14" name="Tekstfelt 13">
            <a:extLst>
              <a:ext uri="{FF2B5EF4-FFF2-40B4-BE49-F238E27FC236}">
                <a16:creationId xmlns:a16="http://schemas.microsoft.com/office/drawing/2014/main" id="{A0682B27-FEF7-3E1D-1A59-277B1E4CCF74}"/>
              </a:ext>
            </a:extLst>
          </p:cNvPr>
          <p:cNvSpPr txBox="1"/>
          <p:nvPr/>
        </p:nvSpPr>
        <p:spPr>
          <a:xfrm>
            <a:off x="671917" y="2191881"/>
            <a:ext cx="6790428" cy="3693319"/>
          </a:xfrm>
          <a:custGeom>
            <a:avLst/>
            <a:gdLst>
              <a:gd name="connsiteX0" fmla="*/ 0 w 6790428"/>
              <a:gd name="connsiteY0" fmla="*/ 0 h 3693319"/>
              <a:gd name="connsiteX1" fmla="*/ 746947 w 6790428"/>
              <a:gd name="connsiteY1" fmla="*/ 0 h 3693319"/>
              <a:gd name="connsiteX2" fmla="*/ 1425990 w 6790428"/>
              <a:gd name="connsiteY2" fmla="*/ 0 h 3693319"/>
              <a:gd name="connsiteX3" fmla="*/ 2037128 w 6790428"/>
              <a:gd name="connsiteY3" fmla="*/ 0 h 3693319"/>
              <a:gd name="connsiteX4" fmla="*/ 2512458 w 6790428"/>
              <a:gd name="connsiteY4" fmla="*/ 0 h 3693319"/>
              <a:gd name="connsiteX5" fmla="*/ 3055693 w 6790428"/>
              <a:gd name="connsiteY5" fmla="*/ 0 h 3693319"/>
              <a:gd name="connsiteX6" fmla="*/ 3734735 w 6790428"/>
              <a:gd name="connsiteY6" fmla="*/ 0 h 3693319"/>
              <a:gd name="connsiteX7" fmla="*/ 4277970 w 6790428"/>
              <a:gd name="connsiteY7" fmla="*/ 0 h 3693319"/>
              <a:gd name="connsiteX8" fmla="*/ 4889108 w 6790428"/>
              <a:gd name="connsiteY8" fmla="*/ 0 h 3693319"/>
              <a:gd name="connsiteX9" fmla="*/ 5636055 w 6790428"/>
              <a:gd name="connsiteY9" fmla="*/ 0 h 3693319"/>
              <a:gd name="connsiteX10" fmla="*/ 6790428 w 6790428"/>
              <a:gd name="connsiteY10" fmla="*/ 0 h 3693319"/>
              <a:gd name="connsiteX11" fmla="*/ 6790428 w 6790428"/>
              <a:gd name="connsiteY11" fmla="*/ 615553 h 3693319"/>
              <a:gd name="connsiteX12" fmla="*/ 6790428 w 6790428"/>
              <a:gd name="connsiteY12" fmla="*/ 1120307 h 3693319"/>
              <a:gd name="connsiteX13" fmla="*/ 6790428 w 6790428"/>
              <a:gd name="connsiteY13" fmla="*/ 1772793 h 3693319"/>
              <a:gd name="connsiteX14" fmla="*/ 6790428 w 6790428"/>
              <a:gd name="connsiteY14" fmla="*/ 2388346 h 3693319"/>
              <a:gd name="connsiteX15" fmla="*/ 6790428 w 6790428"/>
              <a:gd name="connsiteY15" fmla="*/ 2930033 h 3693319"/>
              <a:gd name="connsiteX16" fmla="*/ 6790428 w 6790428"/>
              <a:gd name="connsiteY16" fmla="*/ 3693319 h 3693319"/>
              <a:gd name="connsiteX17" fmla="*/ 6315098 w 6790428"/>
              <a:gd name="connsiteY17" fmla="*/ 3693319 h 3693319"/>
              <a:gd name="connsiteX18" fmla="*/ 5703960 w 6790428"/>
              <a:gd name="connsiteY18" fmla="*/ 3693319 h 3693319"/>
              <a:gd name="connsiteX19" fmla="*/ 4889108 w 6790428"/>
              <a:gd name="connsiteY19" fmla="*/ 3693319 h 3693319"/>
              <a:gd name="connsiteX20" fmla="*/ 4413778 w 6790428"/>
              <a:gd name="connsiteY20" fmla="*/ 3693319 h 3693319"/>
              <a:gd name="connsiteX21" fmla="*/ 3598927 w 6790428"/>
              <a:gd name="connsiteY21" fmla="*/ 3693319 h 3693319"/>
              <a:gd name="connsiteX22" fmla="*/ 2919884 w 6790428"/>
              <a:gd name="connsiteY22" fmla="*/ 3693319 h 3693319"/>
              <a:gd name="connsiteX23" fmla="*/ 2308746 w 6790428"/>
              <a:gd name="connsiteY23" fmla="*/ 3693319 h 3693319"/>
              <a:gd name="connsiteX24" fmla="*/ 1493894 w 6790428"/>
              <a:gd name="connsiteY24" fmla="*/ 3693319 h 3693319"/>
              <a:gd name="connsiteX25" fmla="*/ 882756 w 6790428"/>
              <a:gd name="connsiteY25" fmla="*/ 3693319 h 3693319"/>
              <a:gd name="connsiteX26" fmla="*/ 0 w 6790428"/>
              <a:gd name="connsiteY26" fmla="*/ 3693319 h 3693319"/>
              <a:gd name="connsiteX27" fmla="*/ 0 w 6790428"/>
              <a:gd name="connsiteY27" fmla="*/ 3040833 h 3693319"/>
              <a:gd name="connsiteX28" fmla="*/ 0 w 6790428"/>
              <a:gd name="connsiteY28" fmla="*/ 2499146 h 3693319"/>
              <a:gd name="connsiteX29" fmla="*/ 0 w 6790428"/>
              <a:gd name="connsiteY29" fmla="*/ 1957459 h 3693319"/>
              <a:gd name="connsiteX30" fmla="*/ 0 w 6790428"/>
              <a:gd name="connsiteY30" fmla="*/ 1304973 h 3693319"/>
              <a:gd name="connsiteX31" fmla="*/ 0 w 6790428"/>
              <a:gd name="connsiteY31" fmla="*/ 800219 h 3693319"/>
              <a:gd name="connsiteX32" fmla="*/ 0 w 6790428"/>
              <a:gd name="connsiteY32"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90428" h="3693319" extrusionOk="0">
                <a:moveTo>
                  <a:pt x="0" y="0"/>
                </a:moveTo>
                <a:cubicBezTo>
                  <a:pt x="277857" y="-5516"/>
                  <a:pt x="463608" y="18169"/>
                  <a:pt x="746947" y="0"/>
                </a:cubicBezTo>
                <a:cubicBezTo>
                  <a:pt x="1030286" y="-18169"/>
                  <a:pt x="1164422" y="10037"/>
                  <a:pt x="1425990" y="0"/>
                </a:cubicBezTo>
                <a:cubicBezTo>
                  <a:pt x="1687558" y="-10037"/>
                  <a:pt x="1797228" y="-1096"/>
                  <a:pt x="2037128" y="0"/>
                </a:cubicBezTo>
                <a:cubicBezTo>
                  <a:pt x="2277028" y="1096"/>
                  <a:pt x="2283439" y="-4312"/>
                  <a:pt x="2512458" y="0"/>
                </a:cubicBezTo>
                <a:cubicBezTo>
                  <a:pt x="2741477" y="4312"/>
                  <a:pt x="2923719" y="-4607"/>
                  <a:pt x="3055693" y="0"/>
                </a:cubicBezTo>
                <a:cubicBezTo>
                  <a:pt x="3187668" y="4607"/>
                  <a:pt x="3495932" y="21098"/>
                  <a:pt x="3734735" y="0"/>
                </a:cubicBezTo>
                <a:cubicBezTo>
                  <a:pt x="3973538" y="-21098"/>
                  <a:pt x="4114453" y="19659"/>
                  <a:pt x="4277970" y="0"/>
                </a:cubicBezTo>
                <a:cubicBezTo>
                  <a:pt x="4441488" y="-19659"/>
                  <a:pt x="4599585" y="27212"/>
                  <a:pt x="4889108" y="0"/>
                </a:cubicBezTo>
                <a:cubicBezTo>
                  <a:pt x="5178631" y="-27212"/>
                  <a:pt x="5363134" y="-18984"/>
                  <a:pt x="5636055" y="0"/>
                </a:cubicBezTo>
                <a:cubicBezTo>
                  <a:pt x="5908976" y="18984"/>
                  <a:pt x="6507774" y="-51560"/>
                  <a:pt x="6790428" y="0"/>
                </a:cubicBezTo>
                <a:cubicBezTo>
                  <a:pt x="6804964" y="132645"/>
                  <a:pt x="6796658" y="382413"/>
                  <a:pt x="6790428" y="615553"/>
                </a:cubicBezTo>
                <a:cubicBezTo>
                  <a:pt x="6784198" y="848693"/>
                  <a:pt x="6783644" y="1000789"/>
                  <a:pt x="6790428" y="1120307"/>
                </a:cubicBezTo>
                <a:cubicBezTo>
                  <a:pt x="6797212" y="1239825"/>
                  <a:pt x="6797672" y="1616899"/>
                  <a:pt x="6790428" y="1772793"/>
                </a:cubicBezTo>
                <a:cubicBezTo>
                  <a:pt x="6783184" y="1928687"/>
                  <a:pt x="6800836" y="2144735"/>
                  <a:pt x="6790428" y="2388346"/>
                </a:cubicBezTo>
                <a:cubicBezTo>
                  <a:pt x="6780020" y="2631957"/>
                  <a:pt x="6768054" y="2670294"/>
                  <a:pt x="6790428" y="2930033"/>
                </a:cubicBezTo>
                <a:cubicBezTo>
                  <a:pt x="6812802" y="3189772"/>
                  <a:pt x="6822512" y="3339730"/>
                  <a:pt x="6790428" y="3693319"/>
                </a:cubicBezTo>
                <a:cubicBezTo>
                  <a:pt x="6560160" y="3692311"/>
                  <a:pt x="6479485" y="3703201"/>
                  <a:pt x="6315098" y="3693319"/>
                </a:cubicBezTo>
                <a:cubicBezTo>
                  <a:pt x="6150711" y="3683438"/>
                  <a:pt x="5873503" y="3707658"/>
                  <a:pt x="5703960" y="3693319"/>
                </a:cubicBezTo>
                <a:cubicBezTo>
                  <a:pt x="5534417" y="3678980"/>
                  <a:pt x="5295289" y="3721120"/>
                  <a:pt x="4889108" y="3693319"/>
                </a:cubicBezTo>
                <a:cubicBezTo>
                  <a:pt x="4482927" y="3665518"/>
                  <a:pt x="4581970" y="3706558"/>
                  <a:pt x="4413778" y="3693319"/>
                </a:cubicBezTo>
                <a:cubicBezTo>
                  <a:pt x="4245586" y="3680081"/>
                  <a:pt x="3990839" y="3658613"/>
                  <a:pt x="3598927" y="3693319"/>
                </a:cubicBezTo>
                <a:cubicBezTo>
                  <a:pt x="3207015" y="3728025"/>
                  <a:pt x="3086184" y="3672276"/>
                  <a:pt x="2919884" y="3693319"/>
                </a:cubicBezTo>
                <a:cubicBezTo>
                  <a:pt x="2753584" y="3714362"/>
                  <a:pt x="2599931" y="3716072"/>
                  <a:pt x="2308746" y="3693319"/>
                </a:cubicBezTo>
                <a:cubicBezTo>
                  <a:pt x="2017561" y="3670566"/>
                  <a:pt x="1746438" y="3701135"/>
                  <a:pt x="1493894" y="3693319"/>
                </a:cubicBezTo>
                <a:cubicBezTo>
                  <a:pt x="1241350" y="3685503"/>
                  <a:pt x="1161520" y="3692920"/>
                  <a:pt x="882756" y="3693319"/>
                </a:cubicBezTo>
                <a:cubicBezTo>
                  <a:pt x="603992" y="3693718"/>
                  <a:pt x="325398" y="3694211"/>
                  <a:pt x="0" y="3693319"/>
                </a:cubicBezTo>
                <a:cubicBezTo>
                  <a:pt x="-30647" y="3523441"/>
                  <a:pt x="-31022" y="3238057"/>
                  <a:pt x="0" y="3040833"/>
                </a:cubicBezTo>
                <a:cubicBezTo>
                  <a:pt x="31022" y="2843609"/>
                  <a:pt x="-5596" y="2755534"/>
                  <a:pt x="0" y="2499146"/>
                </a:cubicBezTo>
                <a:cubicBezTo>
                  <a:pt x="5596" y="2242758"/>
                  <a:pt x="-25984" y="2134277"/>
                  <a:pt x="0" y="1957459"/>
                </a:cubicBezTo>
                <a:cubicBezTo>
                  <a:pt x="25984" y="1780641"/>
                  <a:pt x="11071" y="1520119"/>
                  <a:pt x="0" y="1304973"/>
                </a:cubicBezTo>
                <a:cubicBezTo>
                  <a:pt x="-11071" y="1089827"/>
                  <a:pt x="6660" y="956472"/>
                  <a:pt x="0" y="800219"/>
                </a:cubicBezTo>
                <a:cubicBezTo>
                  <a:pt x="-6660" y="643966"/>
                  <a:pt x="11756" y="321804"/>
                  <a:pt x="0" y="0"/>
                </a:cubicBezTo>
                <a:close/>
              </a:path>
            </a:pathLst>
          </a:custGeom>
          <a:noFill/>
          <a:ln>
            <a:solidFill>
              <a:schemeClr val="tx1"/>
            </a:solidFill>
            <a:extLst>
              <a:ext uri="{C807C97D-BFC1-408E-A445-0C87EB9F89A2}">
                <ask:lineSketchStyleProps xmlns:ask="http://schemas.microsoft.com/office/drawing/2018/sketchyshapes" sd="3744802310">
                  <a:prstGeom prst="rect">
                    <a:avLst/>
                  </a:prstGeom>
                  <ask:type>
                    <ask:lineSketchFreehand/>
                  </ask:type>
                </ask:lineSketchStyleProps>
              </a:ext>
            </a:extLst>
          </a:ln>
        </p:spPr>
        <p:txBody>
          <a:bodyPr wrap="square">
            <a:spAutoFit/>
          </a:bodyPr>
          <a:lstStyle/>
          <a:p>
            <a:pPr algn="l"/>
            <a:r>
              <a:rPr lang="da-DK" sz="1800" b="0" i="0" u="none" strike="noStrike" baseline="0" dirty="0">
                <a:latin typeface="TimesNewRomanPSMT"/>
              </a:rPr>
              <a:t>Balancen mellem trivsel og faglighed er, ifølge Klinge, enormt vigtig for læreren at kunne mestre. (Klinge, L. 2017) Dette kan imødekommes på forskellige måder, men med et kig på klassesamtalen, har vi et eksempel, som vi selv har set ude i praktikken. Her sad eleverne i en rundkreds og havde en samtale om regler indenfor en leg, som de ofte leger ude i frikvarteret. Samtalen fungerede ved, at de kastede en bold til hinanden og derefter snakkede og argumenterede de. Der var også én, som var ordstyrer og skrev logbog</a:t>
            </a:r>
            <a:r>
              <a:rPr lang="da-DK" dirty="0">
                <a:latin typeface="TimesNewRomanPSMT"/>
              </a:rPr>
              <a:t> </a:t>
            </a:r>
            <a:r>
              <a:rPr lang="da-DK" sz="1800" b="0" i="0" u="none" strike="noStrike" baseline="0" dirty="0">
                <a:latin typeface="TimesNewRomanPSMT"/>
              </a:rPr>
              <a:t>(Praktikken, 2023, se bilag 3). Her ser </a:t>
            </a:r>
            <a:r>
              <a:rPr lang="da-DK" dirty="0">
                <a:latin typeface="TimesNewRomanPSMT"/>
              </a:rPr>
              <a:t>vi</a:t>
            </a:r>
            <a:r>
              <a:rPr lang="da-DK" sz="1800" b="0" i="0" u="none" strike="noStrike" baseline="0" dirty="0">
                <a:latin typeface="TimesNewRomanPSMT"/>
              </a:rPr>
              <a:t> både en demokratisk samtale, men også mulighed for mundtlighed. Der er dog stadig mulighed for, at elever som Mona træder for meget frem og afbryder, mens en elev som Christian måske vil blive overvældet og enten ikke sige noget eller i værste fald blive ked af det, når han fik bolden. Derfor kunne vi her en anden gang…</a:t>
            </a:r>
            <a:endParaRPr lang="da-DK" dirty="0"/>
          </a:p>
        </p:txBody>
      </p:sp>
      <p:sp>
        <p:nvSpPr>
          <p:cNvPr id="2" name="Tekstfelt 1">
            <a:extLst>
              <a:ext uri="{FF2B5EF4-FFF2-40B4-BE49-F238E27FC236}">
                <a16:creationId xmlns:a16="http://schemas.microsoft.com/office/drawing/2014/main" id="{C8199BDA-2CFE-AE05-84AC-DC0D0F3FED4B}"/>
              </a:ext>
            </a:extLst>
          </p:cNvPr>
          <p:cNvSpPr txBox="1"/>
          <p:nvPr/>
        </p:nvSpPr>
        <p:spPr>
          <a:xfrm>
            <a:off x="7889312" y="1275143"/>
            <a:ext cx="3262164" cy="307777"/>
          </a:xfrm>
          <a:custGeom>
            <a:avLst/>
            <a:gdLst>
              <a:gd name="connsiteX0" fmla="*/ 0 w 3262164"/>
              <a:gd name="connsiteY0" fmla="*/ 0 h 307777"/>
              <a:gd name="connsiteX1" fmla="*/ 478451 w 3262164"/>
              <a:gd name="connsiteY1" fmla="*/ 0 h 307777"/>
              <a:gd name="connsiteX2" fmla="*/ 1054766 w 3262164"/>
              <a:gd name="connsiteY2" fmla="*/ 0 h 307777"/>
              <a:gd name="connsiteX3" fmla="*/ 1598460 w 3262164"/>
              <a:gd name="connsiteY3" fmla="*/ 0 h 307777"/>
              <a:gd name="connsiteX4" fmla="*/ 2142154 w 3262164"/>
              <a:gd name="connsiteY4" fmla="*/ 0 h 307777"/>
              <a:gd name="connsiteX5" fmla="*/ 2718470 w 3262164"/>
              <a:gd name="connsiteY5" fmla="*/ 0 h 307777"/>
              <a:gd name="connsiteX6" fmla="*/ 3262164 w 3262164"/>
              <a:gd name="connsiteY6" fmla="*/ 0 h 307777"/>
              <a:gd name="connsiteX7" fmla="*/ 3262164 w 3262164"/>
              <a:gd name="connsiteY7" fmla="*/ 307777 h 307777"/>
              <a:gd name="connsiteX8" fmla="*/ 2751092 w 3262164"/>
              <a:gd name="connsiteY8" fmla="*/ 307777 h 307777"/>
              <a:gd name="connsiteX9" fmla="*/ 2142154 w 3262164"/>
              <a:gd name="connsiteY9" fmla="*/ 307777 h 307777"/>
              <a:gd name="connsiteX10" fmla="*/ 1565839 w 3262164"/>
              <a:gd name="connsiteY10" fmla="*/ 307777 h 307777"/>
              <a:gd name="connsiteX11" fmla="*/ 1054766 w 3262164"/>
              <a:gd name="connsiteY11" fmla="*/ 307777 h 307777"/>
              <a:gd name="connsiteX12" fmla="*/ 543694 w 3262164"/>
              <a:gd name="connsiteY12" fmla="*/ 307777 h 307777"/>
              <a:gd name="connsiteX13" fmla="*/ 0 w 3262164"/>
              <a:gd name="connsiteY13" fmla="*/ 307777 h 307777"/>
              <a:gd name="connsiteX14" fmla="*/ 0 w 3262164"/>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164" h="307777" extrusionOk="0">
                <a:moveTo>
                  <a:pt x="0" y="0"/>
                </a:moveTo>
                <a:cubicBezTo>
                  <a:pt x="149301" y="-17728"/>
                  <a:pt x="252209" y="6249"/>
                  <a:pt x="478451" y="0"/>
                </a:cubicBezTo>
                <a:cubicBezTo>
                  <a:pt x="704693" y="-6249"/>
                  <a:pt x="918695" y="58486"/>
                  <a:pt x="1054766" y="0"/>
                </a:cubicBezTo>
                <a:cubicBezTo>
                  <a:pt x="1190837" y="-58486"/>
                  <a:pt x="1461970" y="50266"/>
                  <a:pt x="1598460" y="0"/>
                </a:cubicBezTo>
                <a:cubicBezTo>
                  <a:pt x="1734950" y="-50266"/>
                  <a:pt x="2017108" y="3773"/>
                  <a:pt x="2142154" y="0"/>
                </a:cubicBezTo>
                <a:cubicBezTo>
                  <a:pt x="2267200" y="-3773"/>
                  <a:pt x="2582367" y="19815"/>
                  <a:pt x="2718470" y="0"/>
                </a:cubicBezTo>
                <a:cubicBezTo>
                  <a:pt x="2854573" y="-19815"/>
                  <a:pt x="3005839" y="21905"/>
                  <a:pt x="3262164" y="0"/>
                </a:cubicBezTo>
                <a:cubicBezTo>
                  <a:pt x="3298768" y="66585"/>
                  <a:pt x="3234424" y="194463"/>
                  <a:pt x="3262164" y="307777"/>
                </a:cubicBezTo>
                <a:cubicBezTo>
                  <a:pt x="3135660" y="361339"/>
                  <a:pt x="2952997" y="255410"/>
                  <a:pt x="2751092" y="307777"/>
                </a:cubicBezTo>
                <a:cubicBezTo>
                  <a:pt x="2549187" y="360144"/>
                  <a:pt x="2340356" y="262849"/>
                  <a:pt x="2142154" y="307777"/>
                </a:cubicBezTo>
                <a:cubicBezTo>
                  <a:pt x="1943952" y="352705"/>
                  <a:pt x="1791019" y="242343"/>
                  <a:pt x="1565839" y="307777"/>
                </a:cubicBezTo>
                <a:cubicBezTo>
                  <a:pt x="1340660" y="373211"/>
                  <a:pt x="1157529" y="265164"/>
                  <a:pt x="1054766" y="307777"/>
                </a:cubicBezTo>
                <a:cubicBezTo>
                  <a:pt x="952003" y="350390"/>
                  <a:pt x="675391" y="246928"/>
                  <a:pt x="543694" y="307777"/>
                </a:cubicBezTo>
                <a:cubicBezTo>
                  <a:pt x="411997" y="368626"/>
                  <a:pt x="260035" y="256100"/>
                  <a:pt x="0" y="307777"/>
                </a:cubicBezTo>
                <a:cubicBezTo>
                  <a:pt x="-28439" y="225969"/>
                  <a:pt x="1181" y="90986"/>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analyse/diskussions-afsnit</a:t>
            </a:r>
          </a:p>
        </p:txBody>
      </p:sp>
      <p:cxnSp>
        <p:nvCxnSpPr>
          <p:cNvPr id="3" name="Lige pilforbindelse 2">
            <a:extLst>
              <a:ext uri="{FF2B5EF4-FFF2-40B4-BE49-F238E27FC236}">
                <a16:creationId xmlns:a16="http://schemas.microsoft.com/office/drawing/2014/main" id="{5D49645E-C646-D2F9-99FB-ED55E39A1B14}"/>
              </a:ext>
            </a:extLst>
          </p:cNvPr>
          <p:cNvCxnSpPr/>
          <p:nvPr/>
        </p:nvCxnSpPr>
        <p:spPr>
          <a:xfrm flipH="1">
            <a:off x="7210097" y="1582920"/>
            <a:ext cx="679215" cy="393025"/>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578986"/>
      </p:ext>
    </p:extLst>
  </p:cSld>
  <p:clrMapOvr>
    <a:masterClrMapping/>
  </p:clrMapOvr>
  <p:transition spd="slow" advTm="35485">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221993"/>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C</a:t>
            </a:r>
          </a:p>
        </p:txBody>
      </p:sp>
      <p:sp>
        <p:nvSpPr>
          <p:cNvPr id="3" name="Tekstfelt 2">
            <a:extLst>
              <a:ext uri="{FF2B5EF4-FFF2-40B4-BE49-F238E27FC236}">
                <a16:creationId xmlns:a16="http://schemas.microsoft.com/office/drawing/2014/main" id="{57918F68-997D-AC25-440A-42C07361F6BF}"/>
              </a:ext>
            </a:extLst>
          </p:cNvPr>
          <p:cNvSpPr txBox="1"/>
          <p:nvPr/>
        </p:nvSpPr>
        <p:spPr>
          <a:xfrm>
            <a:off x="671917" y="1862932"/>
            <a:ext cx="6622262" cy="4247317"/>
          </a:xfrm>
          <a:custGeom>
            <a:avLst/>
            <a:gdLst>
              <a:gd name="connsiteX0" fmla="*/ 0 w 6622262"/>
              <a:gd name="connsiteY0" fmla="*/ 0 h 4247317"/>
              <a:gd name="connsiteX1" fmla="*/ 684300 w 6622262"/>
              <a:gd name="connsiteY1" fmla="*/ 0 h 4247317"/>
              <a:gd name="connsiteX2" fmla="*/ 1103710 w 6622262"/>
              <a:gd name="connsiteY2" fmla="*/ 0 h 4247317"/>
              <a:gd name="connsiteX3" fmla="*/ 1788011 w 6622262"/>
              <a:gd name="connsiteY3" fmla="*/ 0 h 4247317"/>
              <a:gd name="connsiteX4" fmla="*/ 2472311 w 6622262"/>
              <a:gd name="connsiteY4" fmla="*/ 0 h 4247317"/>
              <a:gd name="connsiteX5" fmla="*/ 3156612 w 6622262"/>
              <a:gd name="connsiteY5" fmla="*/ 0 h 4247317"/>
              <a:gd name="connsiteX6" fmla="*/ 3840912 w 6622262"/>
              <a:gd name="connsiteY6" fmla="*/ 0 h 4247317"/>
              <a:gd name="connsiteX7" fmla="*/ 4525212 w 6622262"/>
              <a:gd name="connsiteY7" fmla="*/ 0 h 4247317"/>
              <a:gd name="connsiteX8" fmla="*/ 4944622 w 6622262"/>
              <a:gd name="connsiteY8" fmla="*/ 0 h 4247317"/>
              <a:gd name="connsiteX9" fmla="*/ 5430255 w 6622262"/>
              <a:gd name="connsiteY9" fmla="*/ 0 h 4247317"/>
              <a:gd name="connsiteX10" fmla="*/ 6048333 w 6622262"/>
              <a:gd name="connsiteY10" fmla="*/ 0 h 4247317"/>
              <a:gd name="connsiteX11" fmla="*/ 6622262 w 6622262"/>
              <a:gd name="connsiteY11" fmla="*/ 0 h 4247317"/>
              <a:gd name="connsiteX12" fmla="*/ 6622262 w 6622262"/>
              <a:gd name="connsiteY12" fmla="*/ 403495 h 4247317"/>
              <a:gd name="connsiteX13" fmla="*/ 6622262 w 6622262"/>
              <a:gd name="connsiteY13" fmla="*/ 849463 h 4247317"/>
              <a:gd name="connsiteX14" fmla="*/ 6622262 w 6622262"/>
              <a:gd name="connsiteY14" fmla="*/ 1337905 h 4247317"/>
              <a:gd name="connsiteX15" fmla="*/ 6622262 w 6622262"/>
              <a:gd name="connsiteY15" fmla="*/ 1826346 h 4247317"/>
              <a:gd name="connsiteX16" fmla="*/ 6622262 w 6622262"/>
              <a:gd name="connsiteY16" fmla="*/ 2314788 h 4247317"/>
              <a:gd name="connsiteX17" fmla="*/ 6622262 w 6622262"/>
              <a:gd name="connsiteY17" fmla="*/ 2760756 h 4247317"/>
              <a:gd name="connsiteX18" fmla="*/ 6622262 w 6622262"/>
              <a:gd name="connsiteY18" fmla="*/ 3164251 h 4247317"/>
              <a:gd name="connsiteX19" fmla="*/ 6622262 w 6622262"/>
              <a:gd name="connsiteY19" fmla="*/ 3780112 h 4247317"/>
              <a:gd name="connsiteX20" fmla="*/ 6622262 w 6622262"/>
              <a:gd name="connsiteY20" fmla="*/ 4247317 h 4247317"/>
              <a:gd name="connsiteX21" fmla="*/ 6070407 w 6622262"/>
              <a:gd name="connsiteY21" fmla="*/ 4247317 h 4247317"/>
              <a:gd name="connsiteX22" fmla="*/ 5518552 w 6622262"/>
              <a:gd name="connsiteY22" fmla="*/ 4247317 h 4247317"/>
              <a:gd name="connsiteX23" fmla="*/ 5165364 w 6622262"/>
              <a:gd name="connsiteY23" fmla="*/ 4247317 h 4247317"/>
              <a:gd name="connsiteX24" fmla="*/ 4745954 w 6622262"/>
              <a:gd name="connsiteY24" fmla="*/ 4247317 h 4247317"/>
              <a:gd name="connsiteX25" fmla="*/ 4392767 w 6622262"/>
              <a:gd name="connsiteY25" fmla="*/ 4247317 h 4247317"/>
              <a:gd name="connsiteX26" fmla="*/ 3840912 w 6622262"/>
              <a:gd name="connsiteY26" fmla="*/ 4247317 h 4247317"/>
              <a:gd name="connsiteX27" fmla="*/ 3289057 w 6622262"/>
              <a:gd name="connsiteY27" fmla="*/ 4247317 h 4247317"/>
              <a:gd name="connsiteX28" fmla="*/ 2670979 w 6622262"/>
              <a:gd name="connsiteY28" fmla="*/ 4247317 h 4247317"/>
              <a:gd name="connsiteX29" fmla="*/ 1986679 w 6622262"/>
              <a:gd name="connsiteY29" fmla="*/ 4247317 h 4247317"/>
              <a:gd name="connsiteX30" fmla="*/ 1501046 w 6622262"/>
              <a:gd name="connsiteY30" fmla="*/ 4247317 h 4247317"/>
              <a:gd name="connsiteX31" fmla="*/ 1015414 w 6622262"/>
              <a:gd name="connsiteY31" fmla="*/ 4247317 h 4247317"/>
              <a:gd name="connsiteX32" fmla="*/ 662226 w 6622262"/>
              <a:gd name="connsiteY32" fmla="*/ 4247317 h 4247317"/>
              <a:gd name="connsiteX33" fmla="*/ 0 w 6622262"/>
              <a:gd name="connsiteY33" fmla="*/ 4247317 h 4247317"/>
              <a:gd name="connsiteX34" fmla="*/ 0 w 6622262"/>
              <a:gd name="connsiteY34" fmla="*/ 3716402 h 4247317"/>
              <a:gd name="connsiteX35" fmla="*/ 0 w 6622262"/>
              <a:gd name="connsiteY35" fmla="*/ 3100541 h 4247317"/>
              <a:gd name="connsiteX36" fmla="*/ 0 w 6622262"/>
              <a:gd name="connsiteY36" fmla="*/ 2612100 h 4247317"/>
              <a:gd name="connsiteX37" fmla="*/ 0 w 6622262"/>
              <a:gd name="connsiteY37" fmla="*/ 2038712 h 4247317"/>
              <a:gd name="connsiteX38" fmla="*/ 0 w 6622262"/>
              <a:gd name="connsiteY38" fmla="*/ 1592744 h 4247317"/>
              <a:gd name="connsiteX39" fmla="*/ 0 w 6622262"/>
              <a:gd name="connsiteY39" fmla="*/ 1019356 h 4247317"/>
              <a:gd name="connsiteX40" fmla="*/ 0 w 6622262"/>
              <a:gd name="connsiteY40" fmla="*/ 615861 h 4247317"/>
              <a:gd name="connsiteX41" fmla="*/ 0 w 6622262"/>
              <a:gd name="connsiteY41"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22262" h="4247317" extrusionOk="0">
                <a:moveTo>
                  <a:pt x="0" y="0"/>
                </a:moveTo>
                <a:cubicBezTo>
                  <a:pt x="330141" y="-25199"/>
                  <a:pt x="484539" y="64486"/>
                  <a:pt x="684300" y="0"/>
                </a:cubicBezTo>
                <a:cubicBezTo>
                  <a:pt x="884061" y="-64486"/>
                  <a:pt x="922780" y="42902"/>
                  <a:pt x="1103710" y="0"/>
                </a:cubicBezTo>
                <a:cubicBezTo>
                  <a:pt x="1284640" y="-42902"/>
                  <a:pt x="1480664" y="41818"/>
                  <a:pt x="1788011" y="0"/>
                </a:cubicBezTo>
                <a:cubicBezTo>
                  <a:pt x="2095358" y="-41818"/>
                  <a:pt x="2148585" y="44008"/>
                  <a:pt x="2472311" y="0"/>
                </a:cubicBezTo>
                <a:cubicBezTo>
                  <a:pt x="2796037" y="-44008"/>
                  <a:pt x="2850690" y="23160"/>
                  <a:pt x="3156612" y="0"/>
                </a:cubicBezTo>
                <a:cubicBezTo>
                  <a:pt x="3462534" y="-23160"/>
                  <a:pt x="3694758" y="75750"/>
                  <a:pt x="3840912" y="0"/>
                </a:cubicBezTo>
                <a:cubicBezTo>
                  <a:pt x="3987066" y="-75750"/>
                  <a:pt x="4313323" y="67696"/>
                  <a:pt x="4525212" y="0"/>
                </a:cubicBezTo>
                <a:cubicBezTo>
                  <a:pt x="4737101" y="-67696"/>
                  <a:pt x="4814573" y="44024"/>
                  <a:pt x="4944622" y="0"/>
                </a:cubicBezTo>
                <a:cubicBezTo>
                  <a:pt x="5074671" y="-44024"/>
                  <a:pt x="5208036" y="34050"/>
                  <a:pt x="5430255" y="0"/>
                </a:cubicBezTo>
                <a:cubicBezTo>
                  <a:pt x="5652474" y="-34050"/>
                  <a:pt x="5910433" y="37153"/>
                  <a:pt x="6048333" y="0"/>
                </a:cubicBezTo>
                <a:cubicBezTo>
                  <a:pt x="6186233" y="-37153"/>
                  <a:pt x="6416495" y="59089"/>
                  <a:pt x="6622262" y="0"/>
                </a:cubicBezTo>
                <a:cubicBezTo>
                  <a:pt x="6652060" y="176387"/>
                  <a:pt x="6588930" y="278119"/>
                  <a:pt x="6622262" y="403495"/>
                </a:cubicBezTo>
                <a:cubicBezTo>
                  <a:pt x="6655594" y="528872"/>
                  <a:pt x="6577898" y="654974"/>
                  <a:pt x="6622262" y="849463"/>
                </a:cubicBezTo>
                <a:cubicBezTo>
                  <a:pt x="6666626" y="1043952"/>
                  <a:pt x="6564174" y="1200378"/>
                  <a:pt x="6622262" y="1337905"/>
                </a:cubicBezTo>
                <a:cubicBezTo>
                  <a:pt x="6680350" y="1475432"/>
                  <a:pt x="6604298" y="1583076"/>
                  <a:pt x="6622262" y="1826346"/>
                </a:cubicBezTo>
                <a:cubicBezTo>
                  <a:pt x="6640226" y="2069616"/>
                  <a:pt x="6594706" y="2208260"/>
                  <a:pt x="6622262" y="2314788"/>
                </a:cubicBezTo>
                <a:cubicBezTo>
                  <a:pt x="6649818" y="2421316"/>
                  <a:pt x="6582062" y="2665046"/>
                  <a:pt x="6622262" y="2760756"/>
                </a:cubicBezTo>
                <a:cubicBezTo>
                  <a:pt x="6662462" y="2856466"/>
                  <a:pt x="6594083" y="2984052"/>
                  <a:pt x="6622262" y="3164251"/>
                </a:cubicBezTo>
                <a:cubicBezTo>
                  <a:pt x="6650441" y="3344450"/>
                  <a:pt x="6588632" y="3494976"/>
                  <a:pt x="6622262" y="3780112"/>
                </a:cubicBezTo>
                <a:cubicBezTo>
                  <a:pt x="6655892" y="4065248"/>
                  <a:pt x="6594810" y="4057730"/>
                  <a:pt x="6622262" y="4247317"/>
                </a:cubicBezTo>
                <a:cubicBezTo>
                  <a:pt x="6389360" y="4262412"/>
                  <a:pt x="6222583" y="4217474"/>
                  <a:pt x="6070407" y="4247317"/>
                </a:cubicBezTo>
                <a:cubicBezTo>
                  <a:pt x="5918231" y="4277160"/>
                  <a:pt x="5657900" y="4243184"/>
                  <a:pt x="5518552" y="4247317"/>
                </a:cubicBezTo>
                <a:cubicBezTo>
                  <a:pt x="5379204" y="4251450"/>
                  <a:pt x="5300658" y="4236149"/>
                  <a:pt x="5165364" y="4247317"/>
                </a:cubicBezTo>
                <a:cubicBezTo>
                  <a:pt x="5030070" y="4258485"/>
                  <a:pt x="4879687" y="4234274"/>
                  <a:pt x="4745954" y="4247317"/>
                </a:cubicBezTo>
                <a:cubicBezTo>
                  <a:pt x="4612221" y="4260360"/>
                  <a:pt x="4509532" y="4213517"/>
                  <a:pt x="4392767" y="4247317"/>
                </a:cubicBezTo>
                <a:cubicBezTo>
                  <a:pt x="4276002" y="4281117"/>
                  <a:pt x="4065131" y="4183452"/>
                  <a:pt x="3840912" y="4247317"/>
                </a:cubicBezTo>
                <a:cubicBezTo>
                  <a:pt x="3616693" y="4311182"/>
                  <a:pt x="3405627" y="4199815"/>
                  <a:pt x="3289057" y="4247317"/>
                </a:cubicBezTo>
                <a:cubicBezTo>
                  <a:pt x="3172487" y="4294819"/>
                  <a:pt x="2925751" y="4243707"/>
                  <a:pt x="2670979" y="4247317"/>
                </a:cubicBezTo>
                <a:cubicBezTo>
                  <a:pt x="2416207" y="4250927"/>
                  <a:pt x="2173584" y="4207280"/>
                  <a:pt x="1986679" y="4247317"/>
                </a:cubicBezTo>
                <a:cubicBezTo>
                  <a:pt x="1799774" y="4287354"/>
                  <a:pt x="1618660" y="4223846"/>
                  <a:pt x="1501046" y="4247317"/>
                </a:cubicBezTo>
                <a:cubicBezTo>
                  <a:pt x="1383432" y="4270788"/>
                  <a:pt x="1113192" y="4245757"/>
                  <a:pt x="1015414" y="4247317"/>
                </a:cubicBezTo>
                <a:cubicBezTo>
                  <a:pt x="917636" y="4248877"/>
                  <a:pt x="780640" y="4234500"/>
                  <a:pt x="662226" y="4247317"/>
                </a:cubicBezTo>
                <a:cubicBezTo>
                  <a:pt x="543812" y="4260134"/>
                  <a:pt x="231405" y="4240959"/>
                  <a:pt x="0" y="4247317"/>
                </a:cubicBezTo>
                <a:cubicBezTo>
                  <a:pt x="-2379" y="4065393"/>
                  <a:pt x="58338" y="3951245"/>
                  <a:pt x="0" y="3716402"/>
                </a:cubicBezTo>
                <a:cubicBezTo>
                  <a:pt x="-58338" y="3481560"/>
                  <a:pt x="18295" y="3229335"/>
                  <a:pt x="0" y="3100541"/>
                </a:cubicBezTo>
                <a:cubicBezTo>
                  <a:pt x="-18295" y="2971747"/>
                  <a:pt x="1118" y="2756476"/>
                  <a:pt x="0" y="2612100"/>
                </a:cubicBezTo>
                <a:cubicBezTo>
                  <a:pt x="-1118" y="2467724"/>
                  <a:pt x="64121" y="2319002"/>
                  <a:pt x="0" y="2038712"/>
                </a:cubicBezTo>
                <a:cubicBezTo>
                  <a:pt x="-64121" y="1758422"/>
                  <a:pt x="6109" y="1777460"/>
                  <a:pt x="0" y="1592744"/>
                </a:cubicBezTo>
                <a:cubicBezTo>
                  <a:pt x="-6109" y="1408028"/>
                  <a:pt x="43885" y="1170226"/>
                  <a:pt x="0" y="1019356"/>
                </a:cubicBezTo>
                <a:cubicBezTo>
                  <a:pt x="-43885" y="868486"/>
                  <a:pt x="43205" y="729331"/>
                  <a:pt x="0" y="615861"/>
                </a:cubicBezTo>
                <a:cubicBezTo>
                  <a:pt x="-43205" y="502392"/>
                  <a:pt x="44989" y="137111"/>
                  <a:pt x="0" y="0"/>
                </a:cubicBezTo>
                <a:close/>
              </a:path>
            </a:pathLst>
          </a:custGeom>
          <a:noFill/>
          <a:ln>
            <a:solidFill>
              <a:schemeClr val="tx1"/>
            </a:solidFill>
            <a:extLst>
              <a:ext uri="{C807C97D-BFC1-408E-A445-0C87EB9F89A2}">
                <ask:lineSketchStyleProps xmlns:ask="http://schemas.microsoft.com/office/drawing/2018/sketchyshapes" sd="1041875819">
                  <a:prstGeom prst="rect">
                    <a:avLst/>
                  </a:prstGeom>
                  <ask:type>
                    <ask:lineSketchScribble/>
                  </ask:type>
                </ask:lineSketchStyleProps>
              </a:ext>
            </a:extLst>
          </a:ln>
        </p:spPr>
        <p:txBody>
          <a:bodyPr wrap="square">
            <a:spAutoFit/>
          </a:bodyPr>
          <a:lstStyle/>
          <a:p>
            <a:pPr algn="l"/>
            <a:r>
              <a:rPr lang="da-DK" sz="1800" b="0" i="0" u="none" strike="noStrike" baseline="0" dirty="0">
                <a:latin typeface="TimesNewRomanPSMT"/>
              </a:rPr>
              <a:t>I vores søgen mod at styrke elevernes mundtlige deltagelse ville vi afprøve om elevstyrede aktiviteter kunne hjælpe. Derfor ville vi implementere aspekter fra Cooperative Learning (fremover benævnt CL). Psykologi professoren, Spencer Kagan, har udviklet dette, hvor han bl.a. snakker om CL-strukturer. En af disse strukturer kaldes for ´svar-</a:t>
            </a:r>
            <a:r>
              <a:rPr lang="da-DK" sz="1800" b="0" i="0" u="none" strike="noStrike" baseline="0" dirty="0" err="1">
                <a:latin typeface="TimesNewRomanPSMT"/>
              </a:rPr>
              <a:t>bazar</a:t>
            </a:r>
            <a:r>
              <a:rPr lang="da-DK" dirty="0">
                <a:latin typeface="TimesNewRomanPSMT"/>
              </a:rPr>
              <a:t>´</a:t>
            </a:r>
            <a:r>
              <a:rPr lang="da-DK" sz="1800" b="0" i="0" u="none" strike="noStrike" baseline="0" dirty="0">
                <a:latin typeface="TimesNewRomanPSMT"/>
              </a:rPr>
              <a:t> (Emu, 2022). Dette er for det første sandsynligvis let at implementere i sin klasse, da eleverne får et ark udleveret, som fortæller dem, hvad de skal gøre. Man kan også gøre dette til et ritual i klassen, som kan trækkes frem en gang imellem, når eleverne skal træne deres mundtlighed. De fagligt svage elever får herved lov til at høre svar fra de andre, mens de fagligt stærkere elever også får gavn af at få lov til at forklare begreberne/svare på spørgsmålene. Hvis vi igen tager et kig på eleverne fra vores cases, så kan vi sige, at dette formentlig </a:t>
            </a:r>
            <a:r>
              <a:rPr lang="da-DK" dirty="0">
                <a:latin typeface="TimesNewRomanPSMT"/>
              </a:rPr>
              <a:t>var en </a:t>
            </a:r>
            <a:r>
              <a:rPr lang="da-DK" sz="1800" b="0" i="0" u="none" strike="noStrike" baseline="0" dirty="0">
                <a:latin typeface="TimesNewRomanPSMT"/>
              </a:rPr>
              <a:t>hjælp. Hvilket vi fx ser i følgende eksempel fra praktikken… </a:t>
            </a:r>
            <a:endParaRPr lang="da-DK" dirty="0"/>
          </a:p>
        </p:txBody>
      </p:sp>
      <p:pic>
        <p:nvPicPr>
          <p:cNvPr id="10" name="Billede 9">
            <a:extLst>
              <a:ext uri="{FF2B5EF4-FFF2-40B4-BE49-F238E27FC236}">
                <a16:creationId xmlns:a16="http://schemas.microsoft.com/office/drawing/2014/main" id="{F44A1DD3-ACE0-760A-C224-BE1273AA77F9}"/>
              </a:ext>
            </a:extLst>
          </p:cNvPr>
          <p:cNvPicPr>
            <a:picLocks noChangeAspect="1"/>
          </p:cNvPicPr>
          <p:nvPr/>
        </p:nvPicPr>
        <p:blipFill>
          <a:blip r:embed="rId2"/>
          <a:stretch>
            <a:fillRect/>
          </a:stretch>
        </p:blipFill>
        <p:spPr>
          <a:xfrm>
            <a:off x="8255129" y="1812870"/>
            <a:ext cx="3086531" cy="4163006"/>
          </a:xfrm>
          <a:prstGeom prst="rect">
            <a:avLst/>
          </a:prstGeom>
        </p:spPr>
      </p:pic>
      <p:sp>
        <p:nvSpPr>
          <p:cNvPr id="2" name="Tekstfelt 1">
            <a:extLst>
              <a:ext uri="{FF2B5EF4-FFF2-40B4-BE49-F238E27FC236}">
                <a16:creationId xmlns:a16="http://schemas.microsoft.com/office/drawing/2014/main" id="{92666E53-105D-2A62-17C1-908720197AA7}"/>
              </a:ext>
            </a:extLst>
          </p:cNvPr>
          <p:cNvSpPr txBox="1"/>
          <p:nvPr/>
        </p:nvSpPr>
        <p:spPr>
          <a:xfrm>
            <a:off x="7279713" y="1170041"/>
            <a:ext cx="3262164" cy="307777"/>
          </a:xfrm>
          <a:custGeom>
            <a:avLst/>
            <a:gdLst>
              <a:gd name="connsiteX0" fmla="*/ 0 w 3262164"/>
              <a:gd name="connsiteY0" fmla="*/ 0 h 307777"/>
              <a:gd name="connsiteX1" fmla="*/ 478451 w 3262164"/>
              <a:gd name="connsiteY1" fmla="*/ 0 h 307777"/>
              <a:gd name="connsiteX2" fmla="*/ 1054766 w 3262164"/>
              <a:gd name="connsiteY2" fmla="*/ 0 h 307777"/>
              <a:gd name="connsiteX3" fmla="*/ 1598460 w 3262164"/>
              <a:gd name="connsiteY3" fmla="*/ 0 h 307777"/>
              <a:gd name="connsiteX4" fmla="*/ 2142154 w 3262164"/>
              <a:gd name="connsiteY4" fmla="*/ 0 h 307777"/>
              <a:gd name="connsiteX5" fmla="*/ 2718470 w 3262164"/>
              <a:gd name="connsiteY5" fmla="*/ 0 h 307777"/>
              <a:gd name="connsiteX6" fmla="*/ 3262164 w 3262164"/>
              <a:gd name="connsiteY6" fmla="*/ 0 h 307777"/>
              <a:gd name="connsiteX7" fmla="*/ 3262164 w 3262164"/>
              <a:gd name="connsiteY7" fmla="*/ 307777 h 307777"/>
              <a:gd name="connsiteX8" fmla="*/ 2751092 w 3262164"/>
              <a:gd name="connsiteY8" fmla="*/ 307777 h 307777"/>
              <a:gd name="connsiteX9" fmla="*/ 2142154 w 3262164"/>
              <a:gd name="connsiteY9" fmla="*/ 307777 h 307777"/>
              <a:gd name="connsiteX10" fmla="*/ 1565839 w 3262164"/>
              <a:gd name="connsiteY10" fmla="*/ 307777 h 307777"/>
              <a:gd name="connsiteX11" fmla="*/ 1054766 w 3262164"/>
              <a:gd name="connsiteY11" fmla="*/ 307777 h 307777"/>
              <a:gd name="connsiteX12" fmla="*/ 543694 w 3262164"/>
              <a:gd name="connsiteY12" fmla="*/ 307777 h 307777"/>
              <a:gd name="connsiteX13" fmla="*/ 0 w 3262164"/>
              <a:gd name="connsiteY13" fmla="*/ 307777 h 307777"/>
              <a:gd name="connsiteX14" fmla="*/ 0 w 3262164"/>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164" h="307777" extrusionOk="0">
                <a:moveTo>
                  <a:pt x="0" y="0"/>
                </a:moveTo>
                <a:cubicBezTo>
                  <a:pt x="149301" y="-17728"/>
                  <a:pt x="252209" y="6249"/>
                  <a:pt x="478451" y="0"/>
                </a:cubicBezTo>
                <a:cubicBezTo>
                  <a:pt x="704693" y="-6249"/>
                  <a:pt x="918695" y="58486"/>
                  <a:pt x="1054766" y="0"/>
                </a:cubicBezTo>
                <a:cubicBezTo>
                  <a:pt x="1190837" y="-58486"/>
                  <a:pt x="1461970" y="50266"/>
                  <a:pt x="1598460" y="0"/>
                </a:cubicBezTo>
                <a:cubicBezTo>
                  <a:pt x="1734950" y="-50266"/>
                  <a:pt x="2017108" y="3773"/>
                  <a:pt x="2142154" y="0"/>
                </a:cubicBezTo>
                <a:cubicBezTo>
                  <a:pt x="2267200" y="-3773"/>
                  <a:pt x="2582367" y="19815"/>
                  <a:pt x="2718470" y="0"/>
                </a:cubicBezTo>
                <a:cubicBezTo>
                  <a:pt x="2854573" y="-19815"/>
                  <a:pt x="3005839" y="21905"/>
                  <a:pt x="3262164" y="0"/>
                </a:cubicBezTo>
                <a:cubicBezTo>
                  <a:pt x="3298768" y="66585"/>
                  <a:pt x="3234424" y="194463"/>
                  <a:pt x="3262164" y="307777"/>
                </a:cubicBezTo>
                <a:cubicBezTo>
                  <a:pt x="3135660" y="361339"/>
                  <a:pt x="2952997" y="255410"/>
                  <a:pt x="2751092" y="307777"/>
                </a:cubicBezTo>
                <a:cubicBezTo>
                  <a:pt x="2549187" y="360144"/>
                  <a:pt x="2340356" y="262849"/>
                  <a:pt x="2142154" y="307777"/>
                </a:cubicBezTo>
                <a:cubicBezTo>
                  <a:pt x="1943952" y="352705"/>
                  <a:pt x="1791019" y="242343"/>
                  <a:pt x="1565839" y="307777"/>
                </a:cubicBezTo>
                <a:cubicBezTo>
                  <a:pt x="1340660" y="373211"/>
                  <a:pt x="1157529" y="265164"/>
                  <a:pt x="1054766" y="307777"/>
                </a:cubicBezTo>
                <a:cubicBezTo>
                  <a:pt x="952003" y="350390"/>
                  <a:pt x="675391" y="246928"/>
                  <a:pt x="543694" y="307777"/>
                </a:cubicBezTo>
                <a:cubicBezTo>
                  <a:pt x="411997" y="368626"/>
                  <a:pt x="260035" y="256100"/>
                  <a:pt x="0" y="307777"/>
                </a:cubicBezTo>
                <a:cubicBezTo>
                  <a:pt x="-28439" y="225969"/>
                  <a:pt x="1181" y="90986"/>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analyse/diskussions-afsnit</a:t>
            </a:r>
          </a:p>
        </p:txBody>
      </p:sp>
      <p:cxnSp>
        <p:nvCxnSpPr>
          <p:cNvPr id="4" name="Lige pilforbindelse 3">
            <a:extLst>
              <a:ext uri="{FF2B5EF4-FFF2-40B4-BE49-F238E27FC236}">
                <a16:creationId xmlns:a16="http://schemas.microsoft.com/office/drawing/2014/main" id="{FFA28ABB-3450-F2CA-A375-9A067219399C}"/>
              </a:ext>
            </a:extLst>
          </p:cNvPr>
          <p:cNvCxnSpPr>
            <a:cxnSpLocks/>
          </p:cNvCxnSpPr>
          <p:nvPr/>
        </p:nvCxnSpPr>
        <p:spPr>
          <a:xfrm flipH="1">
            <a:off x="6789684" y="1477818"/>
            <a:ext cx="490029" cy="280012"/>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46495"/>
      </p:ext>
    </p:extLst>
  </p:cSld>
  <p:clrMapOvr>
    <a:masterClrMapping/>
  </p:clrMapOvr>
  <p:transition spd="slow" advTm="35485">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852502" y="3071693"/>
            <a:ext cx="8486995" cy="857267"/>
          </a:xfrm>
        </p:spPr>
        <p:txBody>
          <a:bodyPr vert="horz" wrap="square" lIns="0" tIns="0" rIns="0" bIns="0" rtlCol="0" anchor="t" anchorCtr="0">
            <a:normAutofit/>
          </a:bodyPr>
          <a:lstStyle/>
          <a:p>
            <a:pPr marL="273050"/>
            <a:r>
              <a:rPr lang="da-DK" sz="4400" b="0" i="0" dirty="0">
                <a:solidFill>
                  <a:schemeClr val="tx2"/>
                </a:solidFill>
                <a:effectLst/>
                <a:latin typeface="Arial" panose="020B0604020202020204" pitchFamily="34" charset="0"/>
                <a:cs typeface="Arial" panose="020B0604020202020204" pitchFamily="34" charset="0"/>
              </a:rPr>
              <a:t>Blooms taxonomiske niveauer</a:t>
            </a:r>
            <a:endParaRPr lang="da-DK" altLang="da-DK" sz="4400" dirty="0"/>
          </a:p>
        </p:txBody>
      </p:sp>
    </p:spTree>
    <p:extLst>
      <p:ext uri="{BB962C8B-B14F-4D97-AF65-F5344CB8AC3E}">
        <p14:creationId xmlns:p14="http://schemas.microsoft.com/office/powerpoint/2010/main" val="1707330215"/>
      </p:ext>
    </p:extLst>
  </p:cSld>
  <p:clrMapOvr>
    <a:masterClrMapping/>
  </p:clrMapOvr>
  <p:transition spd="slow" advTm="35485">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txBox="1">
            <a:spLocks noGrp="1"/>
          </p:cNvSpPr>
          <p:nvPr>
            <p:ph type="title"/>
          </p:nvPr>
        </p:nvSpPr>
        <p:spPr>
          <a:xfrm>
            <a:off x="838200" y="39306"/>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dirty="0"/>
              <a:t>Blooms taxanomi</a:t>
            </a:r>
            <a:endParaRPr dirty="0"/>
          </a:p>
        </p:txBody>
      </p:sp>
      <p:sp>
        <p:nvSpPr>
          <p:cNvPr id="298" name="Google Shape;298;p32"/>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a:p>
            <a:pPr marL="0" lvl="0" indent="0" algn="l" rtl="0">
              <a:spcBef>
                <a:spcPts val="1400"/>
              </a:spcBef>
              <a:spcAft>
                <a:spcPts val="1400"/>
              </a:spcAft>
              <a:buNone/>
            </a:pPr>
            <a:endParaRPr/>
          </a:p>
        </p:txBody>
      </p:sp>
      <p:pic>
        <p:nvPicPr>
          <p:cNvPr id="300" name="Google Shape;300;p32"/>
          <p:cNvPicPr preferRelativeResize="0"/>
          <p:nvPr/>
        </p:nvPicPr>
        <p:blipFill rotWithShape="1">
          <a:blip r:embed="rId3">
            <a:alphaModFix/>
          </a:blip>
          <a:srcRect l="34975" t="26620" r="26589" b="32003"/>
          <a:stretch/>
        </p:blipFill>
        <p:spPr>
          <a:xfrm>
            <a:off x="1003427" y="1110925"/>
            <a:ext cx="8310562" cy="5032376"/>
          </a:xfrm>
          <a:prstGeom prst="rect">
            <a:avLst/>
          </a:prstGeom>
          <a:noFill/>
          <a:ln>
            <a:noFill/>
          </a:ln>
        </p:spPr>
      </p:pic>
      <p:sp>
        <p:nvSpPr>
          <p:cNvPr id="301" name="Google Shape;301;p32"/>
          <p:cNvSpPr txBox="1"/>
          <p:nvPr/>
        </p:nvSpPr>
        <p:spPr>
          <a:xfrm>
            <a:off x="9743090" y="2966122"/>
            <a:ext cx="2189525" cy="1753022"/>
          </a:xfrm>
          <a:custGeom>
            <a:avLst/>
            <a:gdLst>
              <a:gd name="connsiteX0" fmla="*/ 0 w 2189525"/>
              <a:gd name="connsiteY0" fmla="*/ 0 h 1753022"/>
              <a:gd name="connsiteX1" fmla="*/ 2189525 w 2189525"/>
              <a:gd name="connsiteY1" fmla="*/ 0 h 1753022"/>
              <a:gd name="connsiteX2" fmla="*/ 2189525 w 2189525"/>
              <a:gd name="connsiteY2" fmla="*/ 1753022 h 1753022"/>
              <a:gd name="connsiteX3" fmla="*/ 0 w 2189525"/>
              <a:gd name="connsiteY3" fmla="*/ 1753022 h 1753022"/>
              <a:gd name="connsiteX4" fmla="*/ 0 w 2189525"/>
              <a:gd name="connsiteY4" fmla="*/ 0 h 175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525" h="1753022" extrusionOk="0">
                <a:moveTo>
                  <a:pt x="0" y="0"/>
                </a:moveTo>
                <a:cubicBezTo>
                  <a:pt x="976402" y="-5264"/>
                  <a:pt x="1709207" y="84467"/>
                  <a:pt x="2189525" y="0"/>
                </a:cubicBezTo>
                <a:cubicBezTo>
                  <a:pt x="2289430" y="284580"/>
                  <a:pt x="2254177" y="1315116"/>
                  <a:pt x="2189525" y="1753022"/>
                </a:cubicBezTo>
                <a:cubicBezTo>
                  <a:pt x="1414377" y="1859342"/>
                  <a:pt x="517716" y="1745373"/>
                  <a:pt x="0" y="1753022"/>
                </a:cubicBezTo>
                <a:cubicBezTo>
                  <a:pt x="53281" y="1466683"/>
                  <a:pt x="-74148" y="290913"/>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spcFirstLastPara="1" wrap="square" lIns="91425" tIns="91425" rIns="91425" bIns="91425" anchor="t" anchorCtr="0">
            <a:noAutofit/>
          </a:bodyPr>
          <a:lstStyle/>
          <a:p>
            <a:pPr marL="0" lvl="0" indent="0" algn="l" rtl="0">
              <a:spcBef>
                <a:spcPts val="0"/>
              </a:spcBef>
              <a:spcAft>
                <a:spcPts val="0"/>
              </a:spcAft>
              <a:buNone/>
            </a:pPr>
            <a:r>
              <a:rPr lang="da-DK" sz="1800" dirty="0">
                <a:solidFill>
                  <a:schemeClr val="dk2"/>
                </a:solidFill>
                <a:latin typeface="Corbel"/>
                <a:ea typeface="Corbel"/>
                <a:cs typeface="Corbel"/>
                <a:sym typeface="Corbel"/>
              </a:rPr>
              <a:t>Jeres opgaver bedømmes ud fra en taxanomisk skala som denne</a:t>
            </a:r>
            <a:endParaRPr sz="1800" dirty="0">
              <a:solidFill>
                <a:schemeClr val="dk2"/>
              </a:solidFill>
              <a:latin typeface="Corbel"/>
              <a:ea typeface="Corbel"/>
              <a:cs typeface="Corbel"/>
              <a:sym typeface="Corbel"/>
            </a:endParaRPr>
          </a:p>
          <a:p>
            <a:pPr marL="0" lvl="0" indent="0" algn="l" rtl="0">
              <a:spcBef>
                <a:spcPts val="0"/>
              </a:spcBef>
              <a:spcAft>
                <a:spcPts val="0"/>
              </a:spcAft>
              <a:buNone/>
            </a:pPr>
            <a:endParaRPr sz="1800" dirty="0">
              <a:solidFill>
                <a:schemeClr val="dk2"/>
              </a:solidFill>
              <a:latin typeface="Corbel"/>
              <a:ea typeface="Corbel"/>
              <a:cs typeface="Corbel"/>
              <a:sym typeface="Corbel"/>
            </a:endParaRPr>
          </a:p>
          <a:p>
            <a:pPr marL="0" lvl="0" indent="0" algn="l" rtl="0">
              <a:spcBef>
                <a:spcPts val="0"/>
              </a:spcBef>
              <a:spcAft>
                <a:spcPts val="0"/>
              </a:spcAft>
              <a:buNone/>
            </a:pPr>
            <a:endParaRPr sz="1800" dirty="0">
              <a:solidFill>
                <a:schemeClr val="dk2"/>
              </a:solidFill>
              <a:latin typeface="Corbel"/>
              <a:ea typeface="Corbel"/>
              <a:cs typeface="Corbel"/>
              <a:sym typeface="Corbel"/>
            </a:endParaRPr>
          </a:p>
        </p:txBody>
      </p:sp>
    </p:spTree>
    <p:extLst>
      <p:ext uri="{BB962C8B-B14F-4D97-AF65-F5344CB8AC3E}">
        <p14:creationId xmlns:p14="http://schemas.microsoft.com/office/powerpoint/2010/main" val="8203584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852502" y="3071693"/>
            <a:ext cx="8486995" cy="857267"/>
          </a:xfrm>
        </p:spPr>
        <p:txBody>
          <a:bodyPr vert="horz" wrap="square" lIns="0" tIns="0" rIns="0" bIns="0" rtlCol="0" anchor="t" anchorCtr="0">
            <a:normAutofit/>
          </a:bodyPr>
          <a:lstStyle/>
          <a:p>
            <a:r>
              <a:rPr lang="da-DK" sz="4400" b="0" i="0" dirty="0">
                <a:effectLst/>
              </a:rPr>
              <a:t>Kobling af teori på empiri i analysen</a:t>
            </a:r>
            <a:endParaRPr lang="da-DK" altLang="da-DK" sz="4400" dirty="0"/>
          </a:p>
        </p:txBody>
      </p:sp>
    </p:spTree>
    <p:extLst>
      <p:ext uri="{BB962C8B-B14F-4D97-AF65-F5344CB8AC3E}">
        <p14:creationId xmlns:p14="http://schemas.microsoft.com/office/powerpoint/2010/main" val="1806879293"/>
      </p:ext>
    </p:extLst>
  </p:cSld>
  <p:clrMapOvr>
    <a:masterClrMapping/>
  </p:clrMapOvr>
  <p:transition spd="slow" advTm="35485">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MED TEORI</a:t>
            </a:r>
            <a:endParaRPr/>
          </a:p>
        </p:txBody>
      </p:sp>
      <p:sp>
        <p:nvSpPr>
          <p:cNvPr id="308" name="Google Shape;308;p33"/>
          <p:cNvSpPr txBox="1">
            <a:spLocks noGrp="1"/>
          </p:cNvSpPr>
          <p:nvPr>
            <p:ph type="body" idx="1"/>
          </p:nvPr>
        </p:nvSpPr>
        <p:spPr>
          <a:xfrm>
            <a:off x="838200" y="1825624"/>
            <a:ext cx="10515600" cy="4018127"/>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For at bevæge sig op af den taxonomiske stige, skal I </a:t>
            </a:r>
            <a:r>
              <a:rPr lang="da-DK" sz="2000" u="sng" dirty="0">
                <a:latin typeface="Arial" panose="020B0604020202020204" pitchFamily="34" charset="0"/>
                <a:cs typeface="Arial" panose="020B0604020202020204" pitchFamily="34" charset="0"/>
              </a:rPr>
              <a:t>skrive analyserende vha. teori</a:t>
            </a:r>
          </a:p>
          <a:p>
            <a:pPr marL="457200" lvl="0" indent="-406400" algn="l" rtl="0">
              <a:spcBef>
                <a:spcPts val="0"/>
              </a:spcBef>
              <a:spcAft>
                <a:spcPts val="0"/>
              </a:spcAft>
              <a:buSzPts val="2800"/>
              <a:buFont typeface="Wingdings" panose="05000000000000000000" pitchFamily="2" charset="2"/>
              <a:buChar char="Ø"/>
            </a:pP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Opgaven løftes ud af det rent private og holdningsbaserede, når du inddrager teorier og forskning i opgaven og bruger det til at undersøge problemet og empirien (fx observationer) med</a:t>
            </a: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endParaRPr lang="da-DK"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Teori er samlede sæt af mere eller mindre abstrakte antagelser, som har en vis indre sammenhæng, og som tjener til at forstå og forklare virkeligheden. Disse antagelser (en slags særlige briller) bruger I </a:t>
            </a:r>
            <a:r>
              <a:rPr lang="da-DK" sz="2000" dirty="0" err="1">
                <a:latin typeface="Arial" panose="020B0604020202020204" pitchFamily="34" charset="0"/>
                <a:cs typeface="Arial" panose="020B0604020202020204" pitchFamily="34" charset="0"/>
              </a:rPr>
              <a:t>i</a:t>
            </a:r>
            <a:r>
              <a:rPr lang="da-DK" sz="2000" dirty="0">
                <a:latin typeface="Arial" panose="020B0604020202020204" pitchFamily="34" charset="0"/>
                <a:cs typeface="Arial" panose="020B0604020202020204" pitchFamily="34" charset="0"/>
              </a:rPr>
              <a:t> jeres analyser. Der er fx forskel på at tage idrætsteoretiske eller danskteoretiske briller på, når man undersøger et problem i folkeskolens undervisning</a:t>
            </a:r>
            <a:endParaRPr sz="2000" dirty="0">
              <a:latin typeface="Arial" panose="020B0604020202020204" pitchFamily="34" charset="0"/>
              <a:cs typeface="Arial" panose="020B0604020202020204" pitchFamily="34" charset="0"/>
            </a:endParaRPr>
          </a:p>
          <a:p>
            <a:pPr marL="457200" lvl="0" indent="0" algn="l" rtl="0">
              <a:spcBef>
                <a:spcPts val="1000"/>
              </a:spcBef>
              <a:spcAft>
                <a:spcPts val="1000"/>
              </a:spcAft>
              <a:buNone/>
            </a:pPr>
            <a:endParaRPr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MED TEORI (fortsat)</a:t>
            </a:r>
            <a:endParaRPr/>
          </a:p>
        </p:txBody>
      </p:sp>
      <p:sp>
        <p:nvSpPr>
          <p:cNvPr id="316" name="Google Shape;316;p34"/>
          <p:cNvSpPr txBox="1">
            <a:spLocks noGrp="1"/>
          </p:cNvSpPr>
          <p:nvPr>
            <p:ph type="body" idx="1"/>
          </p:nvPr>
        </p:nvSpPr>
        <p:spPr>
          <a:xfrm>
            <a:off x="838200" y="1825625"/>
            <a:ext cx="10515600" cy="3681796"/>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At skrive analyserende = en samtale mellem teori og empiri</a:t>
            </a:r>
          </a:p>
          <a:p>
            <a:pPr marL="457200" lvl="0" indent="-406400" algn="l" rtl="0">
              <a:spcBef>
                <a:spcPts val="0"/>
              </a:spcBef>
              <a:spcAft>
                <a:spcPts val="0"/>
              </a:spcAft>
              <a:buSzPts val="2800"/>
              <a:buFont typeface="Wingdings" panose="05000000000000000000" pitchFamily="2" charset="2"/>
              <a:buChar char="Ø"/>
            </a:pP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To forskellige tilgange</a:t>
            </a:r>
            <a:endParaRPr sz="2000" dirty="0">
              <a:latin typeface="Arial" panose="020B0604020202020204" pitchFamily="34" charset="0"/>
              <a:cs typeface="Arial" panose="020B0604020202020204" pitchFamily="34" charset="0"/>
            </a:endParaRPr>
          </a:p>
          <a:p>
            <a:pPr marL="914400" lvl="1" indent="-381000" algn="l" rtl="0">
              <a:spcBef>
                <a:spcPts val="1000"/>
              </a:spcBef>
              <a:spcAft>
                <a:spcPts val="0"/>
              </a:spcAft>
              <a:buSzPts val="2400"/>
              <a:buFont typeface="ADLaM Display" panose="02010000000000000000" pitchFamily="2" charset="0"/>
              <a:buChar char="→"/>
            </a:pPr>
            <a:r>
              <a:rPr lang="da-DK" sz="2000" b="1" dirty="0">
                <a:latin typeface="Arial" panose="020B0604020202020204" pitchFamily="34" charset="0"/>
                <a:cs typeface="Arial" panose="020B0604020202020204" pitchFamily="34" charset="0"/>
              </a:rPr>
              <a:t>Induktiv tilgang</a:t>
            </a:r>
            <a:r>
              <a:rPr lang="da-DK" sz="2000" dirty="0">
                <a:latin typeface="Arial" panose="020B0604020202020204" pitchFamily="34" charset="0"/>
                <a:cs typeface="Arial" panose="020B0604020202020204" pitchFamily="34" charset="0"/>
              </a:rPr>
              <a:t>: I tager udgangspunkt i din empiri (hvad springer i øjnene?) og lader den være styrende for den videre analyse (hvilken teori kan I så bruge til at analysere det, der sprang i øjnene med?) </a:t>
            </a:r>
            <a:r>
              <a:rPr lang="da-DK" sz="2000" dirty="0">
                <a:highlight>
                  <a:srgbClr val="FFF2CC"/>
                </a:highlight>
                <a:latin typeface="Arial" panose="020B0604020202020204" pitchFamily="34" charset="0"/>
                <a:cs typeface="Arial" panose="020B0604020202020204" pitchFamily="34" charset="0"/>
              </a:rPr>
              <a:t>= empirien er styrende for valg af teori</a:t>
            </a:r>
            <a:endParaRPr sz="2000" dirty="0">
              <a:highlight>
                <a:srgbClr val="FFF2CC"/>
              </a:highlight>
              <a:latin typeface="Arial" panose="020B0604020202020204" pitchFamily="34" charset="0"/>
              <a:cs typeface="Arial" panose="020B0604020202020204" pitchFamily="34" charset="0"/>
            </a:endParaRPr>
          </a:p>
          <a:p>
            <a:pPr marL="914400" lvl="1" indent="-381000" algn="l" rtl="0">
              <a:spcBef>
                <a:spcPts val="1000"/>
              </a:spcBef>
              <a:spcAft>
                <a:spcPts val="1000"/>
              </a:spcAft>
              <a:buSzPts val="2400"/>
              <a:buFont typeface="ADLaM Display" panose="02010000000000000000" pitchFamily="2" charset="0"/>
              <a:buChar char="→"/>
            </a:pPr>
            <a:r>
              <a:rPr lang="da-DK" sz="2000" b="1" dirty="0">
                <a:latin typeface="Arial" panose="020B0604020202020204" pitchFamily="34" charset="0"/>
                <a:cs typeface="Arial" panose="020B0604020202020204" pitchFamily="34" charset="0"/>
              </a:rPr>
              <a:t>Deduktiv tilgang</a:t>
            </a:r>
            <a:r>
              <a:rPr lang="da-DK" sz="2000" dirty="0">
                <a:latin typeface="Arial" panose="020B0604020202020204" pitchFamily="34" charset="0"/>
                <a:cs typeface="Arial" panose="020B0604020202020204" pitchFamily="34" charset="0"/>
              </a:rPr>
              <a:t>: I tager udgangspunkt i en teori eller et begreb (måske er I optagede af stilladsering i idrætsundervisningen) og lader den/det være styrende for analysen </a:t>
            </a:r>
            <a:r>
              <a:rPr lang="da-DK" sz="2000" dirty="0">
                <a:highlight>
                  <a:srgbClr val="FFF2CC"/>
                </a:highlight>
                <a:latin typeface="Arial" panose="020B0604020202020204" pitchFamily="34" charset="0"/>
                <a:cs typeface="Arial" panose="020B0604020202020204" pitchFamily="34" charset="0"/>
              </a:rPr>
              <a:t>= et teoretisk filter lægges ned over empirien</a:t>
            </a:r>
            <a:endParaRPr sz="2000" dirty="0">
              <a:highlight>
                <a:srgbClr val="FFF2CC"/>
              </a:highlight>
              <a:latin typeface="Arial" panose="020B0604020202020204" pitchFamily="34"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5"/>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ARGUMENTERENDE</a:t>
            </a:r>
            <a:endParaRPr/>
          </a:p>
        </p:txBody>
      </p:sp>
      <p:sp>
        <p:nvSpPr>
          <p:cNvPr id="324" name="Google Shape;324;p35"/>
          <p:cNvSpPr txBox="1">
            <a:spLocks noGrp="1"/>
          </p:cNvSpPr>
          <p:nvPr>
            <p:ph type="body" idx="1"/>
          </p:nvPr>
        </p:nvSpPr>
        <p:spPr>
          <a:xfrm>
            <a:off x="683172" y="1154938"/>
            <a:ext cx="10670628" cy="4780200"/>
          </a:xfrm>
          <a:prstGeom prst="rect">
            <a:avLst/>
          </a:prstGeom>
        </p:spPr>
        <p:txBody>
          <a:bodyPr spcFirstLastPara="1" wrap="square" lIns="91425" tIns="91425" rIns="91425" bIns="91425" anchor="t" anchorCtr="0">
            <a:noAutofit/>
          </a:bodyPr>
          <a:lstStyle/>
          <a:p>
            <a:pPr marL="520700" lvl="0" indent="-457200" algn="l" rtl="0">
              <a:spcBef>
                <a:spcPts val="1000"/>
              </a:spcBef>
              <a:spcAft>
                <a:spcPts val="0"/>
              </a:spcAft>
              <a:buSzPts val="2600"/>
              <a:buFont typeface="Wingdings" panose="05000000000000000000" pitchFamily="2" charset="2"/>
              <a:buChar char="v"/>
            </a:pPr>
            <a:r>
              <a:rPr lang="da-DK" sz="2000" dirty="0">
                <a:latin typeface="Arial" panose="020B0604020202020204" pitchFamily="34" charset="0"/>
                <a:cs typeface="Arial" panose="020B0604020202020204" pitchFamily="34" charset="0"/>
              </a:rPr>
              <a:t>At skrive argumenterende = at underbygge sine udsagn og ikke blot postulere noget.</a:t>
            </a:r>
            <a:endParaRPr sz="2000" dirty="0">
              <a:latin typeface="Arial" panose="020B0604020202020204" pitchFamily="34" charset="0"/>
              <a:cs typeface="Arial" panose="020B0604020202020204" pitchFamily="34" charset="0"/>
            </a:endParaRPr>
          </a:p>
          <a:p>
            <a:pPr marL="520700" lvl="0" indent="-457200" algn="l" rtl="0">
              <a:spcBef>
                <a:spcPts val="1000"/>
              </a:spcBef>
              <a:spcAft>
                <a:spcPts val="0"/>
              </a:spcAft>
              <a:buSzPts val="2600"/>
              <a:buFont typeface="Wingdings" panose="05000000000000000000" pitchFamily="2" charset="2"/>
              <a:buChar char="v"/>
            </a:pPr>
            <a:r>
              <a:rPr lang="da-DK" sz="2000" dirty="0">
                <a:latin typeface="Arial" panose="020B0604020202020204" pitchFamily="34" charset="0"/>
                <a:cs typeface="Arial" panose="020B0604020202020204" pitchFamily="34" charset="0"/>
              </a:rPr>
              <a:t>Følg alle påstande til dørs, og parkér dine subjektive holdninger.</a:t>
            </a:r>
            <a:endParaRPr sz="2000" dirty="0">
              <a:latin typeface="Arial" panose="020B0604020202020204" pitchFamily="34" charset="0"/>
              <a:cs typeface="Arial" panose="020B0604020202020204" pitchFamily="34" charset="0"/>
            </a:endParaRPr>
          </a:p>
          <a:p>
            <a:pPr marL="520700" lvl="0" indent="-457200" algn="l" rtl="0">
              <a:spcBef>
                <a:spcPts val="1000"/>
              </a:spcBef>
              <a:spcAft>
                <a:spcPts val="0"/>
              </a:spcAft>
              <a:buSzPts val="2600"/>
              <a:buFont typeface="Wingdings" panose="05000000000000000000" pitchFamily="2" charset="2"/>
              <a:buChar char="v"/>
            </a:pPr>
            <a:r>
              <a:rPr lang="da-DK" sz="2000" dirty="0" err="1">
                <a:latin typeface="Arial" panose="020B0604020202020204" pitchFamily="34" charset="0"/>
                <a:cs typeface="Arial" panose="020B0604020202020204" pitchFamily="34" charset="0"/>
              </a:rPr>
              <a:t>Toulmins</a:t>
            </a:r>
            <a:r>
              <a:rPr lang="da-DK" sz="2000" dirty="0">
                <a:latin typeface="Arial" panose="020B0604020202020204" pitchFamily="34" charset="0"/>
                <a:cs typeface="Arial" panose="020B0604020202020204" pitchFamily="34" charset="0"/>
              </a:rPr>
              <a:t> argumentationsmodel kan hjælpe:</a:t>
            </a:r>
            <a:endParaRPr sz="2000" dirty="0">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D9EAD3"/>
                </a:highlight>
                <a:latin typeface="Arial" panose="020B0604020202020204" pitchFamily="34" charset="0"/>
                <a:cs typeface="Arial" panose="020B0604020202020204" pitchFamily="34" charset="0"/>
              </a:rPr>
              <a:t>en påstand</a:t>
            </a:r>
            <a:endParaRPr dirty="0">
              <a:highlight>
                <a:srgbClr val="D9EAD3"/>
              </a:highlight>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FFFF00"/>
                </a:highlight>
                <a:latin typeface="Arial" panose="020B0604020202020204" pitchFamily="34" charset="0"/>
                <a:cs typeface="Arial" panose="020B0604020202020204" pitchFamily="34" charset="0"/>
              </a:rPr>
              <a:t>et belæg</a:t>
            </a:r>
            <a:endParaRPr dirty="0">
              <a:highlight>
                <a:srgbClr val="FFFF00"/>
              </a:highlight>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C9DAF8"/>
                </a:highlight>
                <a:latin typeface="Arial" panose="020B0604020202020204" pitchFamily="34" charset="0"/>
                <a:cs typeface="Arial" panose="020B0604020202020204" pitchFamily="34" charset="0"/>
              </a:rPr>
              <a:t>en hjemmel</a:t>
            </a:r>
            <a:endParaRPr dirty="0">
              <a:highlight>
                <a:srgbClr val="C9DAF8"/>
              </a:highlight>
              <a:latin typeface="Arial" panose="020B0604020202020204" pitchFamily="34" charset="0"/>
              <a:cs typeface="Arial" panose="020B0604020202020204" pitchFamily="34" charset="0"/>
            </a:endParaRPr>
          </a:p>
          <a:p>
            <a:pPr marL="0" lvl="0" indent="0" algn="l" rtl="0">
              <a:lnSpc>
                <a:spcPct val="100000"/>
              </a:lnSpc>
              <a:spcAft>
                <a:spcPts val="0"/>
              </a:spcAft>
              <a:buNone/>
            </a:pPr>
            <a:endParaRPr lang="da-DK" sz="2000" u="sng" dirty="0">
              <a:latin typeface="Arial" panose="020B0604020202020204" pitchFamily="34" charset="0"/>
              <a:cs typeface="Arial" panose="020B0604020202020204" pitchFamily="34" charset="0"/>
            </a:endParaRPr>
          </a:p>
          <a:p>
            <a:pPr marL="0" lvl="0" indent="0" algn="l" rtl="0">
              <a:lnSpc>
                <a:spcPct val="100000"/>
              </a:lnSpc>
              <a:spcAft>
                <a:spcPts val="0"/>
              </a:spcAft>
              <a:buNone/>
            </a:pPr>
            <a:r>
              <a:rPr lang="da-DK" sz="2000" u="sng" dirty="0">
                <a:latin typeface="Arial" panose="020B0604020202020204" pitchFamily="34" charset="0"/>
                <a:cs typeface="Arial" panose="020B0604020202020204" pitchFamily="34" charset="0"/>
              </a:rPr>
              <a:t>Eksempelvis</a:t>
            </a:r>
            <a:endParaRPr sz="2000" u="sng" dirty="0">
              <a:latin typeface="Arial" panose="020B0604020202020204" pitchFamily="34" charset="0"/>
              <a:cs typeface="Arial" panose="020B0604020202020204" pitchFamily="34" charset="0"/>
            </a:endParaRPr>
          </a:p>
          <a:p>
            <a:pPr marL="0" lvl="0" indent="0" algn="l" rtl="0">
              <a:lnSpc>
                <a:spcPct val="100000"/>
              </a:lnSpc>
              <a:spcAft>
                <a:spcPts val="0"/>
              </a:spcAft>
              <a:buNone/>
            </a:pPr>
            <a:r>
              <a:rPr lang="da-DK" sz="2000" b="1" dirty="0">
                <a:latin typeface="Arial" panose="020B0604020202020204" pitchFamily="34" charset="0"/>
                <a:cs typeface="Arial" panose="020B0604020202020204" pitchFamily="34" charset="0"/>
              </a:rPr>
              <a:t>Argument</a:t>
            </a:r>
            <a:r>
              <a:rPr lang="da-DK" sz="2000" dirty="0">
                <a:latin typeface="Arial" panose="020B0604020202020204" pitchFamily="34" charset="0"/>
                <a:cs typeface="Arial" panose="020B0604020202020204" pitchFamily="34" charset="0"/>
              </a:rPr>
              <a:t>: Elever udvikler bedst deres </a:t>
            </a:r>
            <a:r>
              <a:rPr lang="da-DK" sz="2000" dirty="0" err="1">
                <a:latin typeface="Arial" panose="020B0604020202020204" pitchFamily="34" charset="0"/>
                <a:cs typeface="Arial" panose="020B0604020202020204" pitchFamily="34" charset="0"/>
              </a:rPr>
              <a:t>fagsporg</a:t>
            </a:r>
            <a:r>
              <a:rPr lang="da-DK" sz="2000" dirty="0">
                <a:latin typeface="Arial" panose="020B0604020202020204" pitchFamily="34" charset="0"/>
                <a:cs typeface="Arial" panose="020B0604020202020204" pitchFamily="34" charset="0"/>
              </a:rPr>
              <a:t>, når de får mulighed for at bruge sproget aktivt, mens de lærer fag</a:t>
            </a:r>
            <a:endParaRPr sz="2000" dirty="0">
              <a:latin typeface="Arial" panose="020B0604020202020204" pitchFamily="34" charset="0"/>
              <a:cs typeface="Arial" panose="020B0604020202020204" pitchFamily="34" charset="0"/>
            </a:endParaRPr>
          </a:p>
          <a:p>
            <a:pPr marL="0" lvl="0" indent="0" algn="ctr" rtl="0">
              <a:spcBef>
                <a:spcPts val="1400"/>
              </a:spcBef>
              <a:spcAft>
                <a:spcPts val="0"/>
              </a:spcAft>
              <a:buNone/>
            </a:pPr>
            <a:r>
              <a:rPr lang="da-DK" sz="2000" dirty="0">
                <a:highlight>
                  <a:srgbClr val="FFFF00"/>
                </a:highlight>
                <a:latin typeface="Arial" panose="020B0604020202020204" pitchFamily="34" charset="0"/>
                <a:cs typeface="Arial" panose="020B0604020202020204" pitchFamily="34" charset="0"/>
              </a:rPr>
              <a:t>Sådan lærer elever fagsprog (belæg)</a:t>
            </a:r>
            <a:r>
              <a:rPr lang="da-DK" sz="2000" dirty="0">
                <a:latin typeface="Arial" panose="020B0604020202020204" pitchFamily="34" charset="0"/>
                <a:cs typeface="Arial" panose="020B0604020202020204" pitchFamily="34" charset="0"/>
              </a:rPr>
              <a:t>  — →  </a:t>
            </a:r>
            <a:r>
              <a:rPr lang="da-DK" sz="2000" dirty="0">
                <a:solidFill>
                  <a:srgbClr val="434343"/>
                </a:solidFill>
                <a:highlight>
                  <a:srgbClr val="D9EAD3"/>
                </a:highlight>
                <a:latin typeface="Arial" panose="020B0604020202020204" pitchFamily="34" charset="0"/>
                <a:cs typeface="Arial" panose="020B0604020202020204" pitchFamily="34" charset="0"/>
              </a:rPr>
              <a:t>Eleverne skal bruge fagsproget aktivt (påstand)</a:t>
            </a:r>
            <a:endParaRPr sz="2000" dirty="0">
              <a:solidFill>
                <a:srgbClr val="434343"/>
              </a:solidFill>
              <a:highlight>
                <a:srgbClr val="D9EAD3"/>
              </a:highlight>
              <a:latin typeface="Arial" panose="020B0604020202020204" pitchFamily="34" charset="0"/>
              <a:cs typeface="Arial" panose="020B0604020202020204" pitchFamily="34" charset="0"/>
            </a:endParaRPr>
          </a:p>
          <a:p>
            <a:pPr marL="0" lvl="0" indent="0" algn="ctr" rtl="0">
              <a:spcBef>
                <a:spcPts val="1400"/>
              </a:spcBef>
              <a:spcAft>
                <a:spcPts val="1400"/>
              </a:spcAft>
              <a:buNone/>
            </a:pPr>
            <a:r>
              <a:rPr lang="da-DK" sz="2000" dirty="0">
                <a:highlight>
                  <a:srgbClr val="C9DAF8"/>
                </a:highlight>
                <a:latin typeface="Arial" panose="020B0604020202020204" pitchFamily="34" charset="0"/>
                <a:cs typeface="Arial" panose="020B0604020202020204" pitchFamily="34" charset="0"/>
              </a:rPr>
              <a:t>Sproglig udvikling bestemmes af, om man får mulighed for at afprøve sprog i en relevant kontekst (hjemmel)</a:t>
            </a:r>
            <a:endParaRPr sz="2000" dirty="0">
              <a:highlight>
                <a:srgbClr val="C9DAF8"/>
              </a:highlight>
              <a:latin typeface="Arial" panose="020B0604020202020204" pitchFamily="34" charset="0"/>
              <a:cs typeface="Arial" panose="020B0604020202020204" pitchFamily="34" charset="0"/>
            </a:endParaRPr>
          </a:p>
        </p:txBody>
      </p:sp>
      <p:cxnSp>
        <p:nvCxnSpPr>
          <p:cNvPr id="326" name="Google Shape;326;p35"/>
          <p:cNvCxnSpPr/>
          <p:nvPr/>
        </p:nvCxnSpPr>
        <p:spPr>
          <a:xfrm>
            <a:off x="5454031" y="5316747"/>
            <a:ext cx="0" cy="3249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9F74D86-4DC5-3444-4F32-CA45A40E8487}"/>
              </a:ext>
            </a:extLst>
          </p:cNvPr>
          <p:cNvSpPr>
            <a:spLocks noGrp="1"/>
          </p:cNvSpPr>
          <p:nvPr>
            <p:ph idx="1"/>
          </p:nvPr>
        </p:nvSpPr>
        <p:spPr>
          <a:xfrm>
            <a:off x="1332844" y="1471453"/>
            <a:ext cx="10680479" cy="3773213"/>
          </a:xfrm>
        </p:spPr>
        <p:txBody>
          <a:bodyPr>
            <a:normAutofit/>
          </a:bodyPr>
          <a:lstStyle/>
          <a:p>
            <a:pPr marL="0" indent="0">
              <a:buNone/>
              <a:defRPr/>
            </a:pPr>
            <a:r>
              <a:rPr lang="da-DK" sz="2400" b="1" dirty="0"/>
              <a:t>I det gældende praktikhæfte; </a:t>
            </a:r>
            <a:r>
              <a:rPr lang="da-DK" dirty="0">
                <a:hlinkClick r:id="rId2"/>
              </a:rPr>
              <a:t>https://www2.phabsalon.dk/fileadmin/user_upload/Praktik_klinik_dokumenter/L_faelles/Praktikhaefte-for-Laereruddannelsen-2024-2025.pdf</a:t>
            </a:r>
            <a:r>
              <a:rPr lang="da-DK" dirty="0"/>
              <a:t> </a:t>
            </a:r>
            <a:r>
              <a:rPr lang="da-DK" sz="2400" b="1" dirty="0"/>
              <a:t> </a:t>
            </a:r>
          </a:p>
          <a:p>
            <a:pPr>
              <a:buFont typeface="Wingdings" panose="05000000000000000000" pitchFamily="2" charset="2"/>
              <a:buChar char="v"/>
              <a:defRPr/>
            </a:pPr>
            <a:endParaRPr lang="da-DK" sz="1100" b="1" dirty="0"/>
          </a:p>
          <a:p>
            <a:pPr>
              <a:buFont typeface="Wingdings" panose="05000000000000000000" pitchFamily="2" charset="2"/>
              <a:buChar char="v"/>
              <a:defRPr/>
            </a:pPr>
            <a:r>
              <a:rPr lang="da-DK" sz="2400" b="1" dirty="0"/>
              <a:t>Den gældende studieordning og det gældende lovgrundlag</a:t>
            </a:r>
          </a:p>
          <a:p>
            <a:pPr marL="179388" indent="0">
              <a:buNone/>
              <a:defRPr/>
            </a:pPr>
            <a:r>
              <a:rPr lang="da-DK" dirty="0">
                <a:hlinkClick r:id="rId3"/>
              </a:rPr>
              <a:t>Studieordning og lovgrundlag | Professionshøjskolen Absalon</a:t>
            </a:r>
            <a:endParaRPr lang="da-DK" b="1" dirty="0"/>
          </a:p>
          <a:p>
            <a:pPr>
              <a:buFont typeface="Wingdings" panose="05000000000000000000" pitchFamily="2" charset="2"/>
              <a:buChar char="v"/>
              <a:defRPr/>
            </a:pPr>
            <a:endParaRPr lang="da-DK" sz="1100" b="1" dirty="0"/>
          </a:p>
          <a:p>
            <a:pPr>
              <a:buFont typeface="Wingdings" panose="05000000000000000000" pitchFamily="2" charset="2"/>
              <a:buChar char="v"/>
              <a:defRPr/>
            </a:pPr>
            <a:r>
              <a:rPr lang="da-DK" sz="2400" b="1" dirty="0"/>
              <a:t> I flg. to bøger;</a:t>
            </a:r>
          </a:p>
        </p:txBody>
      </p:sp>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1332845" y="373279"/>
            <a:ext cx="8280400" cy="1008063"/>
          </a:xfrm>
        </p:spPr>
        <p:txBody>
          <a:bodyPr/>
          <a:lstStyle/>
          <a:p>
            <a:pPr algn="l"/>
            <a:r>
              <a:rPr lang="da-DK" altLang="da-DK" sz="3200" dirty="0"/>
              <a:t>Her </a:t>
            </a:r>
            <a:r>
              <a:rPr lang="da-DK" altLang="da-DK" sz="3200" b="1" dirty="0"/>
              <a:t>kan du læse mere om førsteårsprøven</a:t>
            </a:r>
          </a:p>
        </p:txBody>
      </p:sp>
      <p:pic>
        <p:nvPicPr>
          <p:cNvPr id="89091" name="Pladsholder til indhold 12" descr="Et billede, der indeholder tekst, Font/skrifttype, skærmbillede, bog&#10;&#10;Automatisk genereret beskrivelse">
            <a:extLst>
              <a:ext uri="{FF2B5EF4-FFF2-40B4-BE49-F238E27FC236}">
                <a16:creationId xmlns:a16="http://schemas.microsoft.com/office/drawing/2014/main" id="{AA39EF6E-5FEC-99F2-6546-225E6591C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996855" y="4321590"/>
            <a:ext cx="1146240" cy="1614927"/>
          </a:xfrm>
          <a:prstGeom prst="rect">
            <a:avLst/>
          </a:prstGeom>
        </p:spPr>
      </p:pic>
      <p:pic>
        <p:nvPicPr>
          <p:cNvPr id="89092" name="Pladsholder til indhold 5" descr="Et billede, der indeholder tekst, Font/skrifttype, plakat, bog&#10;&#10;Automatisk genereret beskrivelse">
            <a:extLst>
              <a:ext uri="{FF2B5EF4-FFF2-40B4-BE49-F238E27FC236}">
                <a16:creationId xmlns:a16="http://schemas.microsoft.com/office/drawing/2014/main" id="{C9573200-8FA1-A7D6-AEAA-252CB1C4D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341829" y="4321590"/>
            <a:ext cx="1407354" cy="1614927"/>
          </a:xfrm>
          <a:prstGeom prst="rect">
            <a:avLst/>
          </a:prstGeom>
        </p:spPr>
      </p:pic>
      <p:sp>
        <p:nvSpPr>
          <p:cNvPr id="6" name="Tekstfelt 5">
            <a:extLst>
              <a:ext uri="{FF2B5EF4-FFF2-40B4-BE49-F238E27FC236}">
                <a16:creationId xmlns:a16="http://schemas.microsoft.com/office/drawing/2014/main" id="{E1E7121F-1C7B-956D-BD13-CF6EAAAD8D0C}"/>
              </a:ext>
            </a:extLst>
          </p:cNvPr>
          <p:cNvSpPr txBox="1"/>
          <p:nvPr/>
        </p:nvSpPr>
        <p:spPr>
          <a:xfrm>
            <a:off x="1332844" y="4786905"/>
            <a:ext cx="7664011" cy="1415772"/>
          </a:xfrm>
          <a:prstGeom prst="rect">
            <a:avLst/>
          </a:prstGeom>
          <a:noFill/>
        </p:spPr>
        <p:txBody>
          <a:bodyPr wrap="square">
            <a:spAutoFit/>
          </a:bodyPr>
          <a:lstStyle/>
          <a:p>
            <a:pPr marL="630238" indent="-357188">
              <a:buFont typeface="Wingdings" panose="05000000000000000000" pitchFamily="2" charset="2"/>
              <a:buChar char="Ø"/>
              <a:defRPr/>
            </a:pPr>
            <a:r>
              <a:rPr lang="da-DK" b="0" i="0" dirty="0">
                <a:solidFill>
                  <a:srgbClr val="3A3A3A"/>
                </a:solidFill>
                <a:effectLst/>
                <a:latin typeface="Source Sans Pro" panose="020B0503030403020204" pitchFamily="34" charset="0"/>
              </a:rPr>
              <a:t>Christensen, D. A., &amp; Andersen, K. M. (2023). </a:t>
            </a:r>
            <a:r>
              <a:rPr lang="da-DK" b="0" i="1" dirty="0">
                <a:solidFill>
                  <a:srgbClr val="3A3A3A"/>
                </a:solidFill>
                <a:effectLst/>
                <a:latin typeface="Source Sans Pro" panose="020B0503030403020204" pitchFamily="34" charset="0"/>
              </a:rPr>
              <a:t>Integreret praktik i fagene: professionsudvikling i praksis.</a:t>
            </a:r>
            <a:r>
              <a:rPr lang="da-DK" b="0" i="0" dirty="0">
                <a:solidFill>
                  <a:srgbClr val="3A3A3A"/>
                </a:solidFill>
                <a:effectLst/>
                <a:latin typeface="Source Sans Pro" panose="020B0503030403020204" pitchFamily="34" charset="0"/>
              </a:rPr>
              <a:t> (1. udgave.). Akademisk.</a:t>
            </a:r>
          </a:p>
          <a:p>
            <a:pPr marL="630238" indent="-357188">
              <a:buFont typeface="Wingdings" panose="05000000000000000000" pitchFamily="2" charset="2"/>
              <a:buChar char="Ø"/>
              <a:defRPr/>
            </a:pPr>
            <a:endParaRPr lang="da-DK" sz="1100" b="0" i="0" dirty="0">
              <a:solidFill>
                <a:srgbClr val="3A3A3A"/>
              </a:solidFill>
              <a:effectLst/>
              <a:latin typeface="Source Sans Pro" panose="020B0503030403020204" pitchFamily="34" charset="0"/>
            </a:endParaRPr>
          </a:p>
          <a:p>
            <a:pPr marL="630238" indent="-357188">
              <a:buFont typeface="Wingdings" panose="05000000000000000000" pitchFamily="2" charset="2"/>
              <a:buChar char="Ø"/>
              <a:defRPr/>
            </a:pPr>
            <a:r>
              <a:rPr lang="da-DK" b="0" i="0" dirty="0" err="1">
                <a:solidFill>
                  <a:srgbClr val="3A3A3A"/>
                </a:solidFill>
                <a:effectLst/>
                <a:latin typeface="Source Sans Pro" panose="020B0503030403020204" pitchFamily="34" charset="0"/>
              </a:rPr>
              <a:t>Böwadt</a:t>
            </a:r>
            <a:r>
              <a:rPr lang="da-DK" b="0" i="0" dirty="0">
                <a:solidFill>
                  <a:srgbClr val="3A3A3A"/>
                </a:solidFill>
                <a:effectLst/>
                <a:latin typeface="Source Sans Pro" panose="020B0503030403020204" pitchFamily="34" charset="0"/>
              </a:rPr>
              <a:t>, P. R., &amp; Eskildsen Jepsen, R. (2023). </a:t>
            </a:r>
            <a:r>
              <a:rPr lang="da-DK" b="0" i="1" dirty="0">
                <a:solidFill>
                  <a:srgbClr val="3A3A3A"/>
                </a:solidFill>
                <a:effectLst/>
                <a:latin typeface="Source Sans Pro" panose="020B0503030403020204" pitchFamily="34" charset="0"/>
              </a:rPr>
              <a:t>Integreret praktik i læreruddannelsen.</a:t>
            </a:r>
            <a:r>
              <a:rPr lang="da-DK" b="0" i="0" dirty="0">
                <a:solidFill>
                  <a:srgbClr val="3A3A3A"/>
                </a:solidFill>
                <a:effectLst/>
                <a:latin typeface="Source Sans Pro" panose="020B0503030403020204" pitchFamily="34" charset="0"/>
              </a:rPr>
              <a:t> (1. udgave.). Samfundslitteratur.</a:t>
            </a:r>
            <a:endParaRPr lang="da-DK" b="1" dirty="0"/>
          </a:p>
        </p:txBody>
      </p:sp>
      <p:sp>
        <p:nvSpPr>
          <p:cNvPr id="2" name="Tekstfelt 1">
            <a:extLst>
              <a:ext uri="{FF2B5EF4-FFF2-40B4-BE49-F238E27FC236}">
                <a16:creationId xmlns:a16="http://schemas.microsoft.com/office/drawing/2014/main" id="{5426C776-84E5-E2B9-9D5D-109ED06459EF}"/>
              </a:ext>
            </a:extLst>
          </p:cNvPr>
          <p:cNvSpPr txBox="1"/>
          <p:nvPr/>
        </p:nvSpPr>
        <p:spPr>
          <a:xfrm>
            <a:off x="10037375" y="6432330"/>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1010367712"/>
      </p:ext>
    </p:extLst>
  </p:cSld>
  <p:clrMapOvr>
    <a:masterClrMapping/>
  </p:clrMapOvr>
  <p:transition spd="slow" advTm="35794">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2">
            <a:extLst>
              <a:ext uri="{FF2B5EF4-FFF2-40B4-BE49-F238E27FC236}">
                <a16:creationId xmlns:a16="http://schemas.microsoft.com/office/drawing/2014/main" id="{5F18BA39-4A71-42FA-8B76-DEE9E1FF0679}"/>
              </a:ext>
            </a:extLst>
          </p:cNvPr>
          <p:cNvSpPr>
            <a:spLocks noGrp="1"/>
          </p:cNvSpPr>
          <p:nvPr>
            <p:ph type="title"/>
          </p:nvPr>
        </p:nvSpPr>
        <p:spPr>
          <a:xfrm>
            <a:off x="756000" y="451204"/>
            <a:ext cx="8560800" cy="934890"/>
          </a:xfrm>
        </p:spPr>
        <p:txBody>
          <a:bodyPr/>
          <a:lstStyle/>
          <a:p>
            <a:pPr algn="l"/>
            <a:r>
              <a:rPr lang="da-DK" altLang="da-DK" sz="2800" dirty="0"/>
              <a:t>Litteratur om metode til opgaveskrivning</a:t>
            </a:r>
          </a:p>
        </p:txBody>
      </p:sp>
      <p:pic>
        <p:nvPicPr>
          <p:cNvPr id="88069" name="Picture 2">
            <a:extLst>
              <a:ext uri="{FF2B5EF4-FFF2-40B4-BE49-F238E27FC236}">
                <a16:creationId xmlns:a16="http://schemas.microsoft.com/office/drawing/2014/main" id="{811785FD-4A93-3F06-2EE1-E41B143A41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0740" y="1473695"/>
            <a:ext cx="2323210" cy="3424997"/>
          </a:xfrm>
          <a:noFill/>
        </p:spPr>
      </p:pic>
      <p:pic>
        <p:nvPicPr>
          <p:cNvPr id="3" name="Billede 2">
            <a:extLst>
              <a:ext uri="{FF2B5EF4-FFF2-40B4-BE49-F238E27FC236}">
                <a16:creationId xmlns:a16="http://schemas.microsoft.com/office/drawing/2014/main" id="{8B53189F-5054-6D32-B77A-51D7DC35A42C}"/>
              </a:ext>
            </a:extLst>
          </p:cNvPr>
          <p:cNvPicPr>
            <a:picLocks noChangeAspect="1"/>
          </p:cNvPicPr>
          <p:nvPr/>
        </p:nvPicPr>
        <p:blipFill>
          <a:blip r:embed="rId3"/>
          <a:stretch>
            <a:fillRect/>
          </a:stretch>
        </p:blipFill>
        <p:spPr>
          <a:xfrm>
            <a:off x="3443102" y="1401687"/>
            <a:ext cx="2467088" cy="3569013"/>
          </a:xfrm>
          <a:prstGeom prst="rect">
            <a:avLst/>
          </a:prstGeom>
        </p:spPr>
      </p:pic>
      <p:pic>
        <p:nvPicPr>
          <p:cNvPr id="5" name="Billede 4">
            <a:extLst>
              <a:ext uri="{FF2B5EF4-FFF2-40B4-BE49-F238E27FC236}">
                <a16:creationId xmlns:a16="http://schemas.microsoft.com/office/drawing/2014/main" id="{F0E835C0-1850-45E4-9C90-EE529C3EDAA1}"/>
              </a:ext>
            </a:extLst>
          </p:cNvPr>
          <p:cNvPicPr>
            <a:picLocks noChangeAspect="1"/>
          </p:cNvPicPr>
          <p:nvPr/>
        </p:nvPicPr>
        <p:blipFill>
          <a:blip r:embed="rId4"/>
          <a:stretch>
            <a:fillRect/>
          </a:stretch>
        </p:blipFill>
        <p:spPr>
          <a:xfrm>
            <a:off x="6112928" y="1298291"/>
            <a:ext cx="2646053" cy="3701542"/>
          </a:xfrm>
          <a:prstGeom prst="rect">
            <a:avLst/>
          </a:prstGeom>
        </p:spPr>
      </p:pic>
      <p:pic>
        <p:nvPicPr>
          <p:cNvPr id="6" name="Billede 5">
            <a:extLst>
              <a:ext uri="{FF2B5EF4-FFF2-40B4-BE49-F238E27FC236}">
                <a16:creationId xmlns:a16="http://schemas.microsoft.com/office/drawing/2014/main" id="{B6F6EB99-80C4-8FA8-BE02-C3F2DEE9942F}"/>
              </a:ext>
            </a:extLst>
          </p:cNvPr>
          <p:cNvPicPr>
            <a:picLocks noChangeAspect="1"/>
          </p:cNvPicPr>
          <p:nvPr/>
        </p:nvPicPr>
        <p:blipFill>
          <a:blip r:embed="rId5"/>
          <a:stretch>
            <a:fillRect/>
          </a:stretch>
        </p:blipFill>
        <p:spPr>
          <a:xfrm>
            <a:off x="9027473" y="1401686"/>
            <a:ext cx="2373787" cy="3482709"/>
          </a:xfrm>
          <a:prstGeom prst="rect">
            <a:avLst/>
          </a:prstGeom>
        </p:spPr>
      </p:pic>
      <p:sp>
        <p:nvSpPr>
          <p:cNvPr id="2" name="Tekstfelt 1">
            <a:extLst>
              <a:ext uri="{FF2B5EF4-FFF2-40B4-BE49-F238E27FC236}">
                <a16:creationId xmlns:a16="http://schemas.microsoft.com/office/drawing/2014/main" id="{1F578A6B-3F07-B470-2838-63F0A98CBBB1}"/>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2700618728"/>
      </p:ext>
    </p:extLst>
  </p:cSld>
  <p:clrMapOvr>
    <a:masterClrMapping/>
  </p:clrMapOvr>
  <p:transition advTm="104714"/>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0" y="365125"/>
            <a:ext cx="12192000" cy="1325700"/>
          </a:xfrm>
          <a:prstGeom prst="rect">
            <a:avLst/>
          </a:prstGeom>
          <a:solidFill>
            <a:srgbClr val="C0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da-DK" b="1">
                <a:solidFill>
                  <a:schemeClr val="lt1"/>
                </a:solidFill>
              </a:rPr>
              <a:t>Indholdselementer i en akademisk opgave</a:t>
            </a:r>
            <a:endParaRPr b="1">
              <a:solidFill>
                <a:schemeClr val="lt1"/>
              </a:solidFill>
            </a:endParaRPr>
          </a:p>
        </p:txBody>
      </p:sp>
      <p:sp>
        <p:nvSpPr>
          <p:cNvPr id="256" name="Google Shape;256;p27"/>
          <p:cNvSpPr txBox="1">
            <a:spLocks noGrp="1"/>
          </p:cNvSpPr>
          <p:nvPr>
            <p:ph type="body" idx="1"/>
          </p:nvPr>
        </p:nvSpPr>
        <p:spPr>
          <a:xfrm>
            <a:off x="1111850" y="2152785"/>
            <a:ext cx="105156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Clr>
                <a:schemeClr val="accent1"/>
              </a:buClr>
              <a:buSzPts val="2800"/>
              <a:buAutoNum type="arabicPeriod"/>
            </a:pPr>
            <a:r>
              <a:rPr lang="da-DK" sz="2000" dirty="0">
                <a:solidFill>
                  <a:schemeClr val="accent1"/>
                </a:solidFill>
              </a:rPr>
              <a:t>Indledning</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Problemformulering</a:t>
            </a:r>
            <a:endParaRPr sz="2000" dirty="0">
              <a:solidFill>
                <a:schemeClr val="accent1"/>
              </a:solidFill>
            </a:endParaRPr>
          </a:p>
          <a:p>
            <a:pPr marL="914400" lvl="1" indent="-381000" algn="l" rtl="0">
              <a:spcBef>
                <a:spcPts val="0"/>
              </a:spcBef>
              <a:spcAft>
                <a:spcPts val="0"/>
              </a:spcAft>
              <a:buSzPts val="2400"/>
              <a:buFont typeface="Arial" panose="020B0604020202020204" pitchFamily="34" charset="0"/>
              <a:buChar char="•"/>
            </a:pPr>
            <a:r>
              <a:rPr lang="da-DK" sz="2000" dirty="0"/>
              <a:t>Evt. afgrænsning</a:t>
            </a:r>
            <a:endParaRPr sz="2000" dirty="0"/>
          </a:p>
          <a:p>
            <a:pPr marL="457200" lvl="0" indent="-406400" algn="l" rtl="0">
              <a:spcBef>
                <a:spcPts val="0"/>
              </a:spcBef>
              <a:spcAft>
                <a:spcPts val="0"/>
              </a:spcAft>
              <a:buClr>
                <a:schemeClr val="accent1"/>
              </a:buClr>
              <a:buSzPts val="2800"/>
              <a:buAutoNum type="arabicPeriod"/>
            </a:pPr>
            <a:r>
              <a:rPr lang="da-DK" sz="2000" dirty="0">
                <a:solidFill>
                  <a:schemeClr val="accent1"/>
                </a:solidFill>
              </a:rPr>
              <a:t>Metode</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Teori</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Analyse</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Diskussion</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Konklusion</a:t>
            </a:r>
            <a:endParaRPr lang="da-DK" sz="2000" dirty="0">
              <a:solidFill>
                <a:schemeClr val="tx1"/>
              </a:solidFill>
            </a:endParaRPr>
          </a:p>
          <a:p>
            <a:pPr marL="457200" lvl="0" indent="-406400" algn="l" rtl="0">
              <a:spcBef>
                <a:spcPts val="0"/>
              </a:spcBef>
              <a:spcAft>
                <a:spcPts val="0"/>
              </a:spcAft>
              <a:buClr>
                <a:schemeClr val="accent1"/>
              </a:buClr>
              <a:buSzPts val="2800"/>
              <a:buAutoNum type="arabicPeriod"/>
            </a:pPr>
            <a:r>
              <a:rPr lang="da-DK" sz="2000" dirty="0"/>
              <a:t>Evt. Perspektivering</a:t>
            </a:r>
            <a:endParaRPr lang="da-DK" sz="2000" dirty="0">
              <a:solidFill>
                <a:srgbClr val="C00000"/>
              </a:solidFill>
            </a:endParaRPr>
          </a:p>
          <a:p>
            <a:pPr marL="457200" lvl="0" indent="-406400" algn="l" rtl="0">
              <a:spcBef>
                <a:spcPts val="0"/>
              </a:spcBef>
              <a:spcAft>
                <a:spcPts val="0"/>
              </a:spcAft>
              <a:buClr>
                <a:schemeClr val="accent1"/>
              </a:buClr>
              <a:buSzPts val="2800"/>
              <a:buAutoNum type="arabicPeriod"/>
            </a:pPr>
            <a:r>
              <a:rPr lang="da-DK" sz="2000" dirty="0">
                <a:solidFill>
                  <a:srgbClr val="C00000"/>
                </a:solidFill>
              </a:rPr>
              <a:t>Litteraturliste</a:t>
            </a:r>
            <a:endParaRPr sz="2000" dirty="0">
              <a:solidFill>
                <a:srgbClr val="C00000"/>
              </a:solidFill>
            </a:endParaRPr>
          </a:p>
        </p:txBody>
      </p:sp>
      <p:sp>
        <p:nvSpPr>
          <p:cNvPr id="258" name="Google Shape;258;p27"/>
          <p:cNvSpPr/>
          <p:nvPr/>
        </p:nvSpPr>
        <p:spPr>
          <a:xfrm rot="10800000">
            <a:off x="5136275" y="2300147"/>
            <a:ext cx="1453800" cy="684000"/>
          </a:xfrm>
          <a:prstGeom prst="triangle">
            <a:avLst>
              <a:gd name="adj" fmla="val 49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259" name="Google Shape;259;p27"/>
          <p:cNvSpPr/>
          <p:nvPr/>
        </p:nvSpPr>
        <p:spPr>
          <a:xfrm>
            <a:off x="4802825" y="2977347"/>
            <a:ext cx="2120700" cy="27021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3" name="Tekstfelt 2">
            <a:extLst>
              <a:ext uri="{FF2B5EF4-FFF2-40B4-BE49-F238E27FC236}">
                <a16:creationId xmlns:a16="http://schemas.microsoft.com/office/drawing/2014/main" id="{E213C81C-13FE-D825-3062-28B63B5386F6}"/>
              </a:ext>
            </a:extLst>
          </p:cNvPr>
          <p:cNvSpPr txBox="1"/>
          <p:nvPr/>
        </p:nvSpPr>
        <p:spPr>
          <a:xfrm>
            <a:off x="2161847" y="5419474"/>
            <a:ext cx="6096000" cy="338554"/>
          </a:xfrm>
          <a:prstGeom prst="rect">
            <a:avLst/>
          </a:prstGeom>
          <a:noFill/>
        </p:spPr>
        <p:txBody>
          <a:bodyPr wrap="square">
            <a:spAutoFit/>
          </a:bodyPr>
          <a:lstStyle/>
          <a:p>
            <a:r>
              <a:rPr lang="da-DK" sz="1600" dirty="0">
                <a:solidFill>
                  <a:schemeClr val="dk1"/>
                </a:solidFill>
              </a:rPr>
              <a:t>Skrives jf. APA-standard.</a:t>
            </a:r>
            <a:endParaRPr lang="da-DK" sz="1600" dirty="0"/>
          </a:p>
        </p:txBody>
      </p:sp>
      <p:sp>
        <p:nvSpPr>
          <p:cNvPr id="4" name="Pil: bøjet opad 3">
            <a:extLst>
              <a:ext uri="{FF2B5EF4-FFF2-40B4-BE49-F238E27FC236}">
                <a16:creationId xmlns:a16="http://schemas.microsoft.com/office/drawing/2014/main" id="{EE0EC303-D80E-503D-38DD-E937C922E712}"/>
              </a:ext>
            </a:extLst>
          </p:cNvPr>
          <p:cNvSpPr/>
          <p:nvPr/>
        </p:nvSpPr>
        <p:spPr>
          <a:xfrm rot="5400000">
            <a:off x="1888577" y="5390368"/>
            <a:ext cx="252250" cy="325909"/>
          </a:xfrm>
          <a:prstGeom prst="bentUpArrow">
            <a:avLst>
              <a:gd name="adj1" fmla="val 5315"/>
              <a:gd name="adj2" fmla="val 25000"/>
              <a:gd name="adj3" fmla="val 25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 name="Google Shape;252;p5">
            <a:extLst>
              <a:ext uri="{FF2B5EF4-FFF2-40B4-BE49-F238E27FC236}">
                <a16:creationId xmlns:a16="http://schemas.microsoft.com/office/drawing/2014/main" id="{2B08C036-CE67-88F6-D8E0-DFC55191748A}"/>
              </a:ext>
            </a:extLst>
          </p:cNvPr>
          <p:cNvSpPr txBox="1"/>
          <p:nvPr/>
        </p:nvSpPr>
        <p:spPr>
          <a:xfrm>
            <a:off x="8111659" y="3734772"/>
            <a:ext cx="3082575"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a-DK" sz="2000" dirty="0">
                <a:solidFill>
                  <a:schemeClr val="dk1"/>
                </a:solidFill>
                <a:latin typeface="Corbel"/>
                <a:ea typeface="Corbel"/>
                <a:cs typeface="Corbel"/>
                <a:sym typeface="Corbel"/>
              </a:rPr>
              <a:t>Alle afsnit skal helst indledes </a:t>
            </a:r>
            <a:endParaRPr dirty="0"/>
          </a:p>
          <a:p>
            <a:pPr marL="0" marR="0" lvl="0" indent="0" algn="l" rtl="0">
              <a:spcBef>
                <a:spcPts val="0"/>
              </a:spcBef>
              <a:spcAft>
                <a:spcPts val="0"/>
              </a:spcAft>
              <a:buNone/>
            </a:pPr>
            <a:r>
              <a:rPr lang="da-DK" sz="2000" dirty="0">
                <a:solidFill>
                  <a:schemeClr val="dk1"/>
                </a:solidFill>
                <a:latin typeface="Corbel"/>
                <a:ea typeface="Corbel"/>
                <a:cs typeface="Corbel"/>
                <a:sym typeface="Corbel"/>
              </a:rPr>
              <a:t>læsevenligt i et metasprog</a:t>
            </a:r>
            <a:endParaRPr dirty="0"/>
          </a:p>
        </p:txBody>
      </p:sp>
      <p:sp>
        <p:nvSpPr>
          <p:cNvPr id="8" name="Google Shape;253;p5">
            <a:extLst>
              <a:ext uri="{FF2B5EF4-FFF2-40B4-BE49-F238E27FC236}">
                <a16:creationId xmlns:a16="http://schemas.microsoft.com/office/drawing/2014/main" id="{B253C1D1-7E66-3306-6472-2B4B7558C9F5}"/>
              </a:ext>
            </a:extLst>
          </p:cNvPr>
          <p:cNvSpPr/>
          <p:nvPr/>
        </p:nvSpPr>
        <p:spPr>
          <a:xfrm>
            <a:off x="7429099" y="2677094"/>
            <a:ext cx="339635" cy="2969486"/>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2" name="Tekstfelt 1">
            <a:extLst>
              <a:ext uri="{FF2B5EF4-FFF2-40B4-BE49-F238E27FC236}">
                <a16:creationId xmlns:a16="http://schemas.microsoft.com/office/drawing/2014/main" id="{6DC0973D-0836-0130-DEA2-24BBCE38313D}"/>
              </a:ext>
            </a:extLst>
          </p:cNvPr>
          <p:cNvSpPr txBox="1"/>
          <p:nvPr/>
        </p:nvSpPr>
        <p:spPr>
          <a:xfrm>
            <a:off x="10037375" y="6432330"/>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31181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2532BF0F-AAE2-8D82-7EE1-7122305AF994}"/>
              </a:ext>
            </a:extLst>
          </p:cNvPr>
          <p:cNvSpPr>
            <a:spLocks noGrp="1"/>
          </p:cNvSpPr>
          <p:nvPr>
            <p:ph type="title"/>
          </p:nvPr>
        </p:nvSpPr>
        <p:spPr>
          <a:xfrm>
            <a:off x="642337" y="459281"/>
            <a:ext cx="8848504" cy="1336675"/>
          </a:xfrm>
        </p:spPr>
        <p:txBody>
          <a:bodyPr/>
          <a:lstStyle/>
          <a:p>
            <a:pPr algn="l"/>
            <a:r>
              <a:rPr lang="da-DK" altLang="da-DK" sz="2800" dirty="0"/>
              <a:t>Referencer til litteratur om metode til opgaveskrivning </a:t>
            </a:r>
          </a:p>
        </p:txBody>
      </p:sp>
      <p:sp>
        <p:nvSpPr>
          <p:cNvPr id="89093" name="Pladsholder til sidefod 2">
            <a:extLst>
              <a:ext uri="{FF2B5EF4-FFF2-40B4-BE49-F238E27FC236}">
                <a16:creationId xmlns:a16="http://schemas.microsoft.com/office/drawing/2014/main" id="{752CCC45-E157-7A2A-484D-A7B72A0376B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da-DK">
                <a:solidFill>
                  <a:schemeClr val="tx2"/>
                </a:solidFill>
              </a:rPr>
              <a:t>Mare &amp; Pebr</a:t>
            </a:r>
          </a:p>
        </p:txBody>
      </p:sp>
      <p:sp>
        <p:nvSpPr>
          <p:cNvPr id="7" name="Tekstfelt 6">
            <a:extLst>
              <a:ext uri="{FF2B5EF4-FFF2-40B4-BE49-F238E27FC236}">
                <a16:creationId xmlns:a16="http://schemas.microsoft.com/office/drawing/2014/main" id="{4BB19FA1-D34F-81EB-C09E-E362D4E97EB8}"/>
              </a:ext>
            </a:extLst>
          </p:cNvPr>
          <p:cNvSpPr txBox="1"/>
          <p:nvPr/>
        </p:nvSpPr>
        <p:spPr>
          <a:xfrm>
            <a:off x="642336" y="1795956"/>
            <a:ext cx="11024147" cy="3170099"/>
          </a:xfrm>
          <a:prstGeom prst="rect">
            <a:avLst/>
          </a:prstGeom>
          <a:noFill/>
        </p:spPr>
        <p:txBody>
          <a:bodyPr wrap="square">
            <a:spAutoFit/>
          </a:bodyPr>
          <a:lstStyle/>
          <a:p>
            <a:pPr marL="285750" indent="-285750">
              <a:buFont typeface="Wingdings" panose="05000000000000000000" pitchFamily="2" charset="2"/>
              <a:buChar char="§"/>
            </a:pPr>
            <a:r>
              <a:rPr lang="da-DK" sz="2000" b="0" i="0" dirty="0" err="1">
                <a:solidFill>
                  <a:srgbClr val="3A3A3A"/>
                </a:solidFill>
                <a:effectLst/>
                <a:latin typeface="Source Sans Pro" panose="020B0503030403020204" pitchFamily="34" charset="0"/>
              </a:rPr>
              <a:t>Rienecker</a:t>
            </a:r>
            <a:r>
              <a:rPr lang="da-DK" sz="2000" b="0" i="0" dirty="0">
                <a:solidFill>
                  <a:srgbClr val="3A3A3A"/>
                </a:solidFill>
                <a:effectLst/>
                <a:latin typeface="Source Sans Pro" panose="020B0503030403020204" pitchFamily="34" charset="0"/>
              </a:rPr>
              <a:t>, L., &amp; </a:t>
            </a:r>
            <a:r>
              <a:rPr lang="da-DK" sz="2000" b="0" i="0" dirty="0" err="1">
                <a:solidFill>
                  <a:srgbClr val="3A3A3A"/>
                </a:solidFill>
                <a:effectLst/>
                <a:latin typeface="Source Sans Pro" panose="020B0503030403020204" pitchFamily="34" charset="0"/>
              </a:rPr>
              <a:t>Stray</a:t>
            </a:r>
            <a:r>
              <a:rPr lang="da-DK" sz="2000" b="0" i="0" dirty="0">
                <a:solidFill>
                  <a:srgbClr val="3A3A3A"/>
                </a:solidFill>
                <a:effectLst/>
                <a:latin typeface="Source Sans Pro" panose="020B0503030403020204" pitchFamily="34" charset="0"/>
              </a:rPr>
              <a:t> Jørgensen, P. (2022). </a:t>
            </a:r>
            <a:r>
              <a:rPr lang="da-DK" sz="2000" b="0" i="1" dirty="0">
                <a:solidFill>
                  <a:srgbClr val="3A3A3A"/>
                </a:solidFill>
                <a:effectLst/>
                <a:latin typeface="Source Sans Pro" panose="020B0503030403020204" pitchFamily="34" charset="0"/>
              </a:rPr>
              <a:t>Den gode opgave : håndbog i opgave-, projekt- og specialeskrivning</a:t>
            </a:r>
            <a:r>
              <a:rPr lang="da-DK" sz="2000" b="0" i="0" dirty="0">
                <a:solidFill>
                  <a:srgbClr val="3A3A3A"/>
                </a:solidFill>
                <a:effectLst/>
                <a:latin typeface="Source Sans Pro" panose="020B0503030403020204" pitchFamily="34" charset="0"/>
              </a:rPr>
              <a:t> (6. udgave). Samfundslitteratur.</a:t>
            </a: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kumimoji="0" lang="da-DK" altLang="da-DK" sz="2000" b="0" i="0" u="none" strike="noStrike" cap="none" normalizeH="0" baseline="0" dirty="0">
                <a:ln>
                  <a:noFill/>
                </a:ln>
                <a:solidFill>
                  <a:srgbClr val="3A3A3A"/>
                </a:solidFill>
                <a:effectLst/>
                <a:latin typeface="Source Sans Pro" panose="020B0503030403020204" pitchFamily="34" charset="0"/>
              </a:rPr>
              <a:t>Heger, S., &amp; Hvass, H. (2018). </a:t>
            </a:r>
            <a:r>
              <a:rPr kumimoji="0" lang="da-DK" altLang="da-DK" sz="2000" b="0" i="1" u="none" strike="noStrike" cap="none" normalizeH="0" baseline="0" dirty="0">
                <a:ln>
                  <a:noFill/>
                </a:ln>
                <a:solidFill>
                  <a:srgbClr val="3A3A3A"/>
                </a:solidFill>
                <a:effectLst/>
                <a:latin typeface="Source Sans Pro" panose="020B0503030403020204" pitchFamily="34" charset="0"/>
              </a:rPr>
              <a:t>Skriv og skriv : red din opgaveskrivning</a:t>
            </a:r>
            <a:r>
              <a:rPr kumimoji="0" lang="da-DK" altLang="da-DK" sz="2000" b="0" i="0" u="none" strike="noStrike" cap="none" normalizeH="0" baseline="0" dirty="0">
                <a:ln>
                  <a:noFill/>
                </a:ln>
                <a:solidFill>
                  <a:srgbClr val="3A3A3A"/>
                </a:solidFill>
                <a:effectLst/>
                <a:latin typeface="Source Sans Pro" panose="020B0503030403020204" pitchFamily="34" charset="0"/>
              </a:rPr>
              <a:t> (1. udgave). Samfundslitteratur.</a:t>
            </a:r>
            <a:endParaRPr kumimoji="0" lang="da-DK" altLang="da-DK" sz="1200" b="0" i="0" u="none" strike="noStrike" cap="none" normalizeH="0" baseline="0" dirty="0">
              <a:ln>
                <a:noFill/>
              </a:ln>
              <a:solidFill>
                <a:schemeClr val="tx1"/>
              </a:solidFill>
              <a:effectLst/>
            </a:endParaRP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lang="da-DK" sz="2000" b="0" i="0" dirty="0">
                <a:solidFill>
                  <a:srgbClr val="3A3A3A"/>
                </a:solidFill>
                <a:effectLst/>
                <a:latin typeface="Source Sans Pro" panose="020B0503030403020204" pitchFamily="34" charset="0"/>
              </a:rPr>
              <a:t>Eskebæk Larsen, M. (2020). </a:t>
            </a:r>
            <a:r>
              <a:rPr lang="da-DK" sz="2000" b="0" i="1" dirty="0">
                <a:solidFill>
                  <a:srgbClr val="3A3A3A"/>
                </a:solidFill>
                <a:effectLst/>
                <a:latin typeface="Source Sans Pro" panose="020B0503030403020204" pitchFamily="34" charset="0"/>
              </a:rPr>
              <a:t>Skriv opgaver på læreruddannelsen : håndbog i akademisk skrivning og studieteknik</a:t>
            </a:r>
            <a:r>
              <a:rPr lang="da-DK" sz="2000" b="0" i="0" dirty="0">
                <a:solidFill>
                  <a:srgbClr val="3A3A3A"/>
                </a:solidFill>
                <a:effectLst/>
                <a:latin typeface="Source Sans Pro" panose="020B0503030403020204" pitchFamily="34" charset="0"/>
              </a:rPr>
              <a:t> (1. udgave). Samfundslitteratur.</a:t>
            </a: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lang="da-DK" sz="2000" b="0" i="0" dirty="0">
                <a:solidFill>
                  <a:srgbClr val="3A3A3A"/>
                </a:solidFill>
                <a:effectLst/>
                <a:latin typeface="Source Sans Pro" panose="020B0503030403020204" pitchFamily="34" charset="0"/>
              </a:rPr>
              <a:t>Heger, S., &amp; Arndal, L. S. (2024). </a:t>
            </a:r>
            <a:r>
              <a:rPr lang="da-DK" sz="2000" b="0" i="1" dirty="0">
                <a:solidFill>
                  <a:srgbClr val="3A3A3A"/>
                </a:solidFill>
                <a:effectLst/>
                <a:latin typeface="Source Sans Pro" panose="020B0503030403020204" pitchFamily="34" charset="0"/>
              </a:rPr>
              <a:t>Skriv sammen - i grupper : skriveproces, organisering, teknikker</a:t>
            </a:r>
            <a:r>
              <a:rPr lang="da-DK" sz="2000" b="0" i="0" dirty="0">
                <a:solidFill>
                  <a:srgbClr val="3A3A3A"/>
                </a:solidFill>
                <a:effectLst/>
                <a:latin typeface="Source Sans Pro" panose="020B0503030403020204" pitchFamily="34" charset="0"/>
              </a:rPr>
              <a:t> (1. udgave.). Hans Reitzel.</a:t>
            </a:r>
            <a:endParaRPr lang="da-DK" sz="2000" dirty="0"/>
          </a:p>
        </p:txBody>
      </p:sp>
      <p:sp>
        <p:nvSpPr>
          <p:cNvPr id="2" name="Tekstfelt 1">
            <a:extLst>
              <a:ext uri="{FF2B5EF4-FFF2-40B4-BE49-F238E27FC236}">
                <a16:creationId xmlns:a16="http://schemas.microsoft.com/office/drawing/2014/main" id="{131B7BED-BD99-7DC2-099C-C08261DE52C9}"/>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3558805870"/>
      </p:ext>
    </p:extLst>
  </p:cSld>
  <p:clrMapOvr>
    <a:masterClrMapping/>
  </p:clrMapOvr>
  <p:transition spd="slow" advTm="658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p:txBody>
          <a:bodyPr/>
          <a:lstStyle/>
          <a:p>
            <a:endParaRPr lang="da-DK" dirty="0"/>
          </a:p>
        </p:txBody>
      </p:sp>
      <p:sp>
        <p:nvSpPr>
          <p:cNvPr id="10" name="Tekstfelt 9">
            <a:extLst>
              <a:ext uri="{FF2B5EF4-FFF2-40B4-BE49-F238E27FC236}">
                <a16:creationId xmlns:a16="http://schemas.microsoft.com/office/drawing/2014/main" id="{36D78AF2-A220-1064-61DC-B77F89917488}"/>
              </a:ext>
            </a:extLst>
          </p:cNvPr>
          <p:cNvSpPr txBox="1"/>
          <p:nvPr/>
        </p:nvSpPr>
        <p:spPr>
          <a:xfrm>
            <a:off x="387110" y="117522"/>
            <a:ext cx="11804890" cy="6750246"/>
          </a:xfrm>
          <a:prstGeom prst="rect">
            <a:avLst/>
          </a:prstGeom>
          <a:solidFill>
            <a:schemeClr val="bg1"/>
          </a:solidFill>
        </p:spPr>
        <p:txBody>
          <a:bodyPr wrap="square">
            <a:spAutoFit/>
          </a:bodyPr>
          <a:lstStyle/>
          <a:p>
            <a:r>
              <a:rPr lang="da-DK" sz="3200" b="1" dirty="0">
                <a:effectLst/>
                <a:latin typeface="Aptos" panose="020B0004020202020204" pitchFamily="34" charset="0"/>
                <a:ea typeface="Aptos" panose="020B0004020202020204" pitchFamily="34" charset="0"/>
                <a:cs typeface="Arial" panose="020B0604020202020204" pitchFamily="34" charset="0"/>
              </a:rPr>
              <a:t>Skrivecenterets tilbud foråret 2025</a:t>
            </a:r>
          </a:p>
          <a:p>
            <a:r>
              <a:rPr lang="da-DK" sz="2400" dirty="0">
                <a:effectLst/>
                <a:latin typeface="Aptos" panose="020B0004020202020204" pitchFamily="34" charset="0"/>
                <a:ea typeface="Aptos" panose="020B0004020202020204" pitchFamily="34" charset="0"/>
                <a:cs typeface="Arial" panose="020B0604020202020204" pitchFamily="34" charset="0"/>
              </a:rPr>
              <a:t>Få hjælp til dine skriftlige opgaver med workshops og vejledning!</a:t>
            </a:r>
            <a:endParaRPr lang="da-DK" sz="14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1. årgang (førsteårsprøven)</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800" u="sng" dirty="0">
                <a:effectLst/>
                <a:latin typeface="Aptos" panose="020B0004020202020204" pitchFamily="34" charset="0"/>
                <a:ea typeface="Aptos" panose="020B0004020202020204" pitchFamily="34" charset="0"/>
                <a:cs typeface="Arial" panose="020B0604020202020204" pitchFamily="34" charset="0"/>
              </a:rPr>
              <a:t>Workshops</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Dansk ældste:</a:t>
            </a:r>
            <a:r>
              <a:rPr lang="da-DK" sz="1800" dirty="0">
                <a:effectLst/>
                <a:latin typeface="Aptos" panose="020B0004020202020204" pitchFamily="34" charset="0"/>
                <a:ea typeface="Aptos" panose="020B0004020202020204" pitchFamily="34" charset="0"/>
                <a:cs typeface="Arial" panose="020B0604020202020204" pitchFamily="34" charset="0"/>
              </a:rPr>
              <a:t> 22. april kl. 9.30-10.30 (A1.44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Matematik:</a:t>
            </a:r>
            <a:r>
              <a:rPr lang="da-DK" sz="1800" dirty="0">
                <a:effectLst/>
                <a:latin typeface="Aptos" panose="020B0004020202020204" pitchFamily="34" charset="0"/>
                <a:ea typeface="Aptos" panose="020B0004020202020204" pitchFamily="34" charset="0"/>
                <a:cs typeface="Arial" panose="020B0604020202020204" pitchFamily="34" charset="0"/>
              </a:rPr>
              <a:t> 15. maj kl. 11.00-11.45 (A2.03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Dansk yngste og Engelsk:</a:t>
            </a:r>
            <a:r>
              <a:rPr lang="da-DK" sz="1800" dirty="0">
                <a:effectLst/>
                <a:latin typeface="Aptos" panose="020B0004020202020204" pitchFamily="34" charset="0"/>
                <a:ea typeface="Aptos" panose="020B0004020202020204" pitchFamily="34" charset="0"/>
                <a:cs typeface="Arial" panose="020B0604020202020204" pitchFamily="34" charset="0"/>
              </a:rPr>
              <a:t> 9. maj kl. 14.10-15.10 (A1.48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800" u="sng" dirty="0">
                <a:effectLst/>
                <a:latin typeface="Aptos" panose="020B0004020202020204" pitchFamily="34" charset="0"/>
                <a:ea typeface="Aptos" panose="020B0004020202020204" pitchFamily="34" charset="0"/>
                <a:cs typeface="Arial" panose="020B0604020202020204" pitchFamily="34" charset="0"/>
              </a:rPr>
              <a:t>Drop-in skrivevejledningscafe </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dirty="0">
                <a:effectLst/>
                <a:latin typeface="Aptos" panose="020B0004020202020204" pitchFamily="34" charset="0"/>
                <a:ea typeface="Aptos" panose="020B0004020202020204" pitchFamily="34" charset="0"/>
                <a:cs typeface="Arial" panose="020B0604020202020204" pitchFamily="34" charset="0"/>
              </a:rPr>
              <a:t>Mandag og torsdag i uge 23 </a:t>
            </a:r>
            <a:r>
              <a:rPr lang="da-DK" sz="1600" i="1" dirty="0">
                <a:solidFill>
                  <a:srgbClr val="595959"/>
                </a:solidFill>
                <a:effectLst/>
                <a:latin typeface="Aptos" panose="020B0004020202020204" pitchFamily="34" charset="0"/>
                <a:ea typeface="Aptos" panose="020B0004020202020204" pitchFamily="34" charset="0"/>
                <a:cs typeface="Arial" panose="020B0604020202020204" pitchFamily="34" charset="0"/>
              </a:rPr>
              <a:t>(skriveugen)</a:t>
            </a:r>
            <a:r>
              <a:rPr lang="da-DK" sz="1800" dirty="0">
                <a:effectLst/>
                <a:latin typeface="Aptos" panose="020B0004020202020204" pitchFamily="34" charset="0"/>
                <a:ea typeface="Aptos" panose="020B0004020202020204" pitchFamily="34" charset="0"/>
                <a:cs typeface="Arial" panose="020B0604020202020204" pitchFamily="34" charset="0"/>
              </a:rPr>
              <a:t> kl. 9.00-11.45 og kl. 12.30-14.30 </a:t>
            </a:r>
          </a:p>
          <a:p>
            <a:pPr lvl="0">
              <a:buSzPts val="1000"/>
              <a:tabLst>
                <a:tab pos="457200" algn="l"/>
              </a:tabLst>
            </a:pPr>
            <a:r>
              <a:rPr lang="da-DK" dirty="0">
                <a:latin typeface="Aptos" panose="020B0004020202020204" pitchFamily="34" charset="0"/>
                <a:ea typeface="Aptos" panose="020B0004020202020204" pitchFamily="34" charset="0"/>
                <a:cs typeface="Arial" panose="020B0604020202020204" pitchFamily="34" charset="0"/>
              </a:rPr>
              <a:t>       </a:t>
            </a:r>
            <a:r>
              <a:rPr lang="da-DK" dirty="0">
                <a:effectLst/>
                <a:latin typeface="Aptos" panose="020B0004020202020204" pitchFamily="34" charset="0"/>
                <a:ea typeface="Aptos" panose="020B0004020202020204" pitchFamily="34" charset="0"/>
                <a:cs typeface="Arial" panose="020B0604020202020204" pitchFamily="34" charset="0"/>
              </a:rPr>
              <a:t>(A2.02 </a:t>
            </a:r>
            <a:r>
              <a:rPr lang="da-DK" dirty="0" err="1">
                <a:effectLst/>
                <a:latin typeface="Aptos" panose="020B0004020202020204" pitchFamily="34" charset="0"/>
                <a:ea typeface="Aptos" panose="020B0004020202020204" pitchFamily="34" charset="0"/>
                <a:cs typeface="Arial" panose="020B0604020202020204" pitchFamily="34" charset="0"/>
              </a:rPr>
              <a:t>Multi</a:t>
            </a:r>
            <a:r>
              <a:rPr lang="da-DK"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400" b="1" dirty="0">
                <a:effectLst/>
                <a:latin typeface="Aptos" panose="020B0004020202020204" pitchFamily="34" charset="0"/>
                <a:ea typeface="Aptos" panose="020B0004020202020204" pitchFamily="34" charset="0"/>
                <a:cs typeface="Arial" panose="020B0604020202020204" pitchFamily="34" charset="0"/>
              </a:rPr>
              <a:t> </a:t>
            </a:r>
            <a:endParaRPr lang="da-DK" sz="14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Bachelorstuderende</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Virtuel workshop:</a:t>
            </a:r>
            <a:r>
              <a:rPr lang="da-DK" sz="1800" dirty="0">
                <a:effectLst/>
                <a:latin typeface="Aptos" panose="020B0004020202020204" pitchFamily="34" charset="0"/>
                <a:ea typeface="Aptos" panose="020B0004020202020204" pitchFamily="34" charset="0"/>
                <a:cs typeface="Arial" panose="020B0604020202020204" pitchFamily="34" charset="0"/>
              </a:rPr>
              <a:t> 29. april kl. 15-16</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Virtuel drop-in skrivevejledningscafe:</a:t>
            </a:r>
            <a:r>
              <a:rPr lang="da-DK" sz="1800" dirty="0">
                <a:effectLst/>
                <a:latin typeface="Aptos" panose="020B0004020202020204" pitchFamily="34" charset="0"/>
                <a:ea typeface="Aptos" panose="020B0004020202020204" pitchFamily="34" charset="0"/>
                <a:cs typeface="Arial" panose="020B0604020202020204" pitchFamily="34" charset="0"/>
              </a:rPr>
              <a:t>  Onsdage i uge 17, 18 og 19 kl. 15-16</a:t>
            </a:r>
            <a:r>
              <a:rPr lang="da-DK" dirty="0">
                <a:effectLst/>
                <a:latin typeface="Aptos" panose="020B0004020202020204" pitchFamily="34" charset="0"/>
                <a:ea typeface="Aptos" panose="020B0004020202020204" pitchFamily="34" charset="0"/>
                <a:cs typeface="Arial" panose="020B0604020202020204" pitchFamily="34" charset="0"/>
              </a:rPr>
              <a:t>*</a:t>
            </a:r>
            <a:r>
              <a:rPr lang="da-DK" sz="1800" dirty="0">
                <a:effectLst/>
                <a:latin typeface="Aptos" panose="020B0004020202020204" pitchFamily="34" charset="0"/>
                <a:ea typeface="Aptos" panose="020B0004020202020204" pitchFamily="34" charset="0"/>
                <a:cs typeface="Arial" panose="020B0604020202020204" pitchFamily="34" charset="0"/>
              </a:rPr>
              <a:t> </a:t>
            </a:r>
          </a:p>
          <a:p>
            <a:pPr lvl="0">
              <a:buSzPts val="1000"/>
              <a:tabLst>
                <a:tab pos="457200" algn="l"/>
              </a:tabLst>
            </a:pPr>
            <a:r>
              <a:rPr lang="da-DK" sz="1400" i="1" dirty="0">
                <a:solidFill>
                  <a:srgbClr val="595959"/>
                </a:solidFill>
                <a:latin typeface="Aptos" panose="020B0004020202020204" pitchFamily="34" charset="0"/>
                <a:ea typeface="Aptos" panose="020B0004020202020204" pitchFamily="34" charset="0"/>
                <a:cs typeface="Arial" panose="020B0604020202020204" pitchFamily="34" charset="0"/>
              </a:rPr>
              <a:t>          </a:t>
            </a:r>
            <a:r>
              <a:rPr lang="da-DK" sz="1400" i="1" dirty="0">
                <a:solidFill>
                  <a:srgbClr val="595959"/>
                </a:solidFill>
                <a:effectLst/>
                <a:latin typeface="Aptos" panose="020B0004020202020204" pitchFamily="34" charset="0"/>
                <a:ea typeface="Aptos" panose="020B0004020202020204" pitchFamily="34" charset="0"/>
                <a:cs typeface="Arial" panose="020B0604020202020204" pitchFamily="34" charset="0"/>
              </a:rPr>
              <a:t>(links udsendes via BA-Its-Learning rum)</a:t>
            </a:r>
            <a:endParaRPr lang="da-DK" sz="1400" dirty="0">
              <a:solidFill>
                <a:srgbClr val="595959"/>
              </a:solidFill>
              <a:latin typeface="Aptos" panose="020B0004020202020204" pitchFamily="34" charset="0"/>
              <a:ea typeface="Aptos" panose="020B0004020202020204" pitchFamily="34" charset="0"/>
              <a:cs typeface="Arial" panose="020B0604020202020204" pitchFamily="34" charset="0"/>
            </a:endParaRPr>
          </a:p>
          <a:p>
            <a:pPr lvl="0">
              <a:lnSpc>
                <a:spcPct val="107000"/>
              </a:lnSpc>
              <a:spcAft>
                <a:spcPts val="800"/>
              </a:spcAft>
              <a:buSzPts val="1000"/>
              <a:tabLst>
                <a:tab pos="457200" algn="l"/>
              </a:tabLst>
            </a:pPr>
            <a:r>
              <a:rPr lang="da-DK" sz="1400" i="1" dirty="0">
                <a:solidFill>
                  <a:srgbClr val="595959"/>
                </a:solidFill>
                <a:effectLst/>
                <a:latin typeface="Aptos" panose="020B0004020202020204" pitchFamily="34" charset="0"/>
                <a:ea typeface="Aptos" panose="020B0004020202020204" pitchFamily="34" charset="0"/>
                <a:cs typeface="Arial" panose="020B0604020202020204" pitchFamily="34" charset="0"/>
              </a:rPr>
              <a:t>          </a:t>
            </a:r>
            <a:r>
              <a:rPr lang="da-DK" sz="1400" i="1" dirty="0">
                <a:effectLst/>
                <a:latin typeface="Aptos" panose="020B0004020202020204" pitchFamily="34" charset="0"/>
                <a:ea typeface="Aptos" panose="020B0004020202020204" pitchFamily="34" charset="0"/>
                <a:cs typeface="Arial" panose="020B0604020202020204" pitchFamily="34" charset="0"/>
              </a:rPr>
              <a:t>*I uge 17 kl. 16.15-17.15</a:t>
            </a:r>
            <a:endParaRPr lang="da-DK" sz="11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E-lær (1. årgang)</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Speakede slides</a:t>
            </a:r>
            <a:r>
              <a:rPr lang="da-DK" sz="1800" dirty="0">
                <a:effectLst/>
                <a:latin typeface="Aptos" panose="020B0004020202020204" pitchFamily="34" charset="0"/>
                <a:ea typeface="Aptos" panose="020B0004020202020204" pitchFamily="34" charset="0"/>
                <a:cs typeface="Arial" panose="020B0604020202020204" pitchFamily="34" charset="0"/>
              </a:rPr>
              <a:t> om opgaveskrivning på </a:t>
            </a:r>
            <a:r>
              <a:rPr lang="da-DK"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www.studienet.dk</a:t>
            </a:r>
            <a:r>
              <a:rPr lang="da-DK" sz="1800" dirty="0">
                <a:effectLst/>
                <a:latin typeface="Aptos" panose="020B0004020202020204" pitchFamily="34" charset="0"/>
                <a:ea typeface="Aptos" panose="020B0004020202020204" pitchFamily="34" charset="0"/>
                <a:cs typeface="Arial" panose="020B0604020202020204" pitchFamily="34" charset="0"/>
              </a:rPr>
              <a:t> </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100" b="1" dirty="0">
                <a:effectLst/>
                <a:latin typeface="Aptos" panose="020B0004020202020204" pitchFamily="34" charset="0"/>
                <a:ea typeface="Aptos" panose="020B0004020202020204" pitchFamily="34" charset="0"/>
                <a:cs typeface="Arial" panose="020B0604020202020204" pitchFamily="34" charset="0"/>
              </a:rPr>
              <a:t> </a:t>
            </a:r>
            <a:endParaRPr lang="da-DK" sz="11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Alle lærerstuderende</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Individuel skrivevejledning:</a:t>
            </a:r>
            <a:r>
              <a:rPr lang="da-DK" sz="1600" b="1" dirty="0">
                <a:latin typeface="Aptos" panose="020B0004020202020204" pitchFamily="34" charset="0"/>
                <a:ea typeface="Aptos" panose="020B0004020202020204" pitchFamily="34" charset="0"/>
                <a:cs typeface="Arial" panose="020B0604020202020204" pitchFamily="34" charset="0"/>
              </a:rPr>
              <a:t> </a:t>
            </a:r>
            <a:r>
              <a:rPr lang="da-DK" sz="1800" dirty="0">
                <a:effectLst/>
                <a:latin typeface="Aptos" panose="020B0004020202020204" pitchFamily="34" charset="0"/>
                <a:ea typeface="Aptos" panose="020B0004020202020204" pitchFamily="34" charset="0"/>
                <a:cs typeface="Arial" panose="020B0604020202020204" pitchFamily="34" charset="0"/>
              </a:rPr>
              <a:t>Du kan, som lærerstuderende, altid søge vejledning, uanset hvilket fag du følger, og uanset hvilken slags skriftlige opgaver, du er i gang med at skrive. Individuel vejledning er for alle dag- og e-læringsstuderende. Send et uddrag af din tekst til </a:t>
            </a:r>
            <a:r>
              <a:rPr lang="da-DK"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stbp@pha.dk</a:t>
            </a:r>
            <a:r>
              <a:rPr lang="da-DK" sz="1800" dirty="0">
                <a:effectLst/>
                <a:latin typeface="Aptos" panose="020B0004020202020204" pitchFamily="34" charset="0"/>
                <a:ea typeface="Aptos" panose="020B0004020202020204" pitchFamily="34" charset="0"/>
                <a:cs typeface="Arial" panose="020B0604020202020204" pitchFamily="34" charset="0"/>
              </a:rPr>
              <a:t> for individuel vejledning </a:t>
            </a:r>
            <a:r>
              <a:rPr lang="da-DK" sz="1800" dirty="0">
                <a:effectLst/>
                <a:latin typeface="Segoe UI Emoji" panose="020B0502040204020203" pitchFamily="34" charset="0"/>
                <a:ea typeface="Aptos" panose="020B0004020202020204" pitchFamily="34" charset="0"/>
                <a:cs typeface="Segoe UI Emoji" panose="020B0502040204020203" pitchFamily="34" charset="0"/>
              </a:rPr>
              <a:t>📧</a:t>
            </a:r>
            <a:endParaRPr lang="da-DK" sz="18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endParaRPr lang="da-DK" sz="1000" i="1" dirty="0">
              <a:effectLst/>
              <a:latin typeface="Aptos" panose="020B0004020202020204" pitchFamily="34" charset="0"/>
              <a:ea typeface="Aptos" panose="020B0004020202020204" pitchFamily="34" charset="0"/>
              <a:cs typeface="Arial" panose="020B0604020202020204" pitchFamily="34" charset="0"/>
            </a:endParaRPr>
          </a:p>
        </p:txBody>
      </p:sp>
      <p:pic>
        <p:nvPicPr>
          <p:cNvPr id="14" name="Billede 13">
            <a:extLst>
              <a:ext uri="{FF2B5EF4-FFF2-40B4-BE49-F238E27FC236}">
                <a16:creationId xmlns:a16="http://schemas.microsoft.com/office/drawing/2014/main" id="{272B5051-DB2B-ACEA-FBE4-9E2EC7625E44}"/>
              </a:ext>
            </a:extLst>
          </p:cNvPr>
          <p:cNvPicPr>
            <a:picLocks noChangeAspect="1"/>
          </p:cNvPicPr>
          <p:nvPr/>
        </p:nvPicPr>
        <p:blipFill>
          <a:blip r:embed="rId6"/>
          <a:stretch>
            <a:fillRect/>
          </a:stretch>
        </p:blipFill>
        <p:spPr>
          <a:xfrm>
            <a:off x="10781248" y="285682"/>
            <a:ext cx="1095528" cy="1457528"/>
          </a:xfrm>
          <a:prstGeom prst="rect">
            <a:avLst/>
          </a:prstGeom>
        </p:spPr>
      </p:pic>
      <p:pic>
        <p:nvPicPr>
          <p:cNvPr id="5" name="Billede 4">
            <a:extLst>
              <a:ext uri="{FF2B5EF4-FFF2-40B4-BE49-F238E27FC236}">
                <a16:creationId xmlns:a16="http://schemas.microsoft.com/office/drawing/2014/main" id="{D58C7852-FB22-CC37-3DF7-141BBEE53057}"/>
              </a:ext>
            </a:extLst>
          </p:cNvPr>
          <p:cNvPicPr>
            <a:picLocks noChangeAspect="1"/>
          </p:cNvPicPr>
          <p:nvPr/>
        </p:nvPicPr>
        <p:blipFill>
          <a:blip r:embed="rId7"/>
          <a:stretch>
            <a:fillRect/>
          </a:stretch>
        </p:blipFill>
        <p:spPr>
          <a:xfrm>
            <a:off x="8665730" y="2146739"/>
            <a:ext cx="2968052" cy="2968052"/>
          </a:xfrm>
          <a:prstGeom prst="rect">
            <a:avLst/>
          </a:prstGeom>
        </p:spPr>
      </p:pic>
    </p:spTree>
    <p:custDataLst>
      <p:custData r:id="rId1"/>
      <p:custData r:id="rId2"/>
    </p:custDataLst>
    <p:extLst>
      <p:ext uri="{BB962C8B-B14F-4D97-AF65-F5344CB8AC3E}">
        <p14:creationId xmlns:p14="http://schemas.microsoft.com/office/powerpoint/2010/main" val="1812564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Kontakt Læreruddannelsens Skrivecenter</a:t>
            </a:r>
          </a:p>
        </p:txBody>
      </p:sp>
      <p:sp>
        <p:nvSpPr>
          <p:cNvPr id="366" name="Google Shape;366;p40"/>
          <p:cNvSpPr txBox="1">
            <a:spLocks noGrp="1"/>
          </p:cNvSpPr>
          <p:nvPr>
            <p:ph type="body" idx="1"/>
          </p:nvPr>
        </p:nvSpPr>
        <p:spPr>
          <a:xfrm>
            <a:off x="838200" y="198327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da-DK" b="1" dirty="0"/>
              <a:t>Ved behov for vejledning på skrevne opgaver eller svar på konkrete spørgsmål om akademisk skrivning og kildehåndtering</a:t>
            </a:r>
          </a:p>
          <a:p>
            <a:pPr marL="0" lvl="0" indent="0" algn="l" rtl="0">
              <a:spcBef>
                <a:spcPts val="1400"/>
              </a:spcBef>
              <a:spcAft>
                <a:spcPts val="0"/>
              </a:spcAft>
              <a:buNone/>
            </a:pPr>
            <a:endParaRPr lang="da-DK" sz="1050" dirty="0"/>
          </a:p>
          <a:p>
            <a:pPr marL="0" lvl="0" indent="0" algn="l" rtl="0">
              <a:spcBef>
                <a:spcPts val="1400"/>
              </a:spcBef>
              <a:spcAft>
                <a:spcPts val="0"/>
              </a:spcAft>
              <a:buNone/>
            </a:pPr>
            <a:r>
              <a:rPr lang="da-DK" dirty="0"/>
              <a:t>Kontakt: Stine Brix Pedersen (</a:t>
            </a:r>
            <a:r>
              <a:rPr lang="da-DK" u="sng" dirty="0">
                <a:solidFill>
                  <a:srgbClr val="C00000"/>
                </a:solidFill>
              </a:rPr>
              <a:t>stbp</a:t>
            </a:r>
            <a:r>
              <a:rPr lang="da-DK" u="sng" dirty="0">
                <a:solidFill>
                  <a:schemeClr val="hlink"/>
                </a:solidFill>
                <a:hlinkClick r:id="rId3"/>
              </a:rPr>
              <a:t>@pha.dk</a:t>
            </a:r>
            <a:r>
              <a:rPr lang="da-DK" dirty="0"/>
              <a:t>)</a:t>
            </a:r>
          </a:p>
          <a:p>
            <a:pPr marL="0" lvl="0" indent="0" algn="l" rtl="0">
              <a:spcBef>
                <a:spcPts val="1400"/>
              </a:spcBef>
              <a:spcAft>
                <a:spcPts val="0"/>
              </a:spcAft>
              <a:buNone/>
            </a:pPr>
            <a:endParaRPr lang="da-DK" dirty="0"/>
          </a:p>
          <a:p>
            <a:pPr marL="0" lvl="0" indent="0" algn="l" rtl="0">
              <a:spcBef>
                <a:spcPts val="1400"/>
              </a:spcBef>
              <a:spcAft>
                <a:spcPts val="1400"/>
              </a:spcAft>
              <a:buNone/>
            </a:pPr>
            <a:endParaRPr lang="da-DK" dirty="0"/>
          </a:p>
        </p:txBody>
      </p:sp>
      <p:pic>
        <p:nvPicPr>
          <p:cNvPr id="3" name="Billede 2" descr="Et billede, der indeholder tekst, Brand, Almindelige artikler, logo&#10;&#10;Indhold genereret af kunstig intelligens kan være forkert.">
            <a:extLst>
              <a:ext uri="{FF2B5EF4-FFF2-40B4-BE49-F238E27FC236}">
                <a16:creationId xmlns:a16="http://schemas.microsoft.com/office/drawing/2014/main" id="{E66D8226-09E3-4DA1-3CB2-705E5B8AD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808" y="2791730"/>
            <a:ext cx="5946550" cy="3955911"/>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2532BF0F-AAE2-8D82-7EE1-7122305AF994}"/>
              </a:ext>
            </a:extLst>
          </p:cNvPr>
          <p:cNvSpPr>
            <a:spLocks noGrp="1"/>
          </p:cNvSpPr>
          <p:nvPr>
            <p:ph type="title"/>
          </p:nvPr>
        </p:nvSpPr>
        <p:spPr>
          <a:xfrm>
            <a:off x="756000" y="756000"/>
            <a:ext cx="8560800" cy="934890"/>
          </a:xfrm>
        </p:spPr>
        <p:txBody>
          <a:bodyPr anchor="ctr">
            <a:normAutofit/>
          </a:bodyPr>
          <a:lstStyle/>
          <a:p>
            <a:r>
              <a:rPr lang="da-DK" altLang="da-DK" dirty="0"/>
              <a:t>God arbejdslyst med jeres opgaver </a:t>
            </a:r>
            <a:r>
              <a:rPr lang="da-DK" altLang="da-DK" dirty="0">
                <a:sym typeface="Wingdings" panose="05000000000000000000" pitchFamily="2" charset="2"/>
              </a:rPr>
              <a:t></a:t>
            </a:r>
            <a:endParaRPr lang="da-DK" altLang="da-DK" dirty="0"/>
          </a:p>
        </p:txBody>
      </p:sp>
      <p:pic>
        <p:nvPicPr>
          <p:cNvPr id="5" name="Billede 4" descr="Et billede, der indeholder person, computer, Kontorudstyr, Mellemrumstast&#10;&#10;Indhold genereret af kunstig intelligens kan være forkert.">
            <a:extLst>
              <a:ext uri="{FF2B5EF4-FFF2-40B4-BE49-F238E27FC236}">
                <a16:creationId xmlns:a16="http://schemas.microsoft.com/office/drawing/2014/main" id="{3D5FB252-2C5A-AC01-16E3-3D8516DC2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462" y="1862932"/>
            <a:ext cx="6161713" cy="4112944"/>
          </a:xfrm>
          <a:prstGeom prst="rect">
            <a:avLst/>
          </a:prstGeom>
          <a:noFill/>
        </p:spPr>
      </p:pic>
      <p:sp>
        <p:nvSpPr>
          <p:cNvPr id="89093" name="Pladsholder til sidefod 2">
            <a:extLst>
              <a:ext uri="{FF2B5EF4-FFF2-40B4-BE49-F238E27FC236}">
                <a16:creationId xmlns:a16="http://schemas.microsoft.com/office/drawing/2014/main" id="{752CCC45-E157-7A2A-484D-A7B72A0376B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da-DK" altLang="da-DK">
                <a:solidFill>
                  <a:schemeClr val="tx2"/>
                </a:solidFill>
              </a:rPr>
              <a:t>Mare &amp; Pebr</a:t>
            </a:r>
          </a:p>
        </p:txBody>
      </p:sp>
    </p:spTree>
    <p:extLst>
      <p:ext uri="{BB962C8B-B14F-4D97-AF65-F5344CB8AC3E}">
        <p14:creationId xmlns:p14="http://schemas.microsoft.com/office/powerpoint/2010/main" val="361817917"/>
      </p:ext>
    </p:extLst>
  </p:cSld>
  <p:clrMapOvr>
    <a:masterClrMapping/>
  </p:clrMapOvr>
  <p:transition spd="slow" advTm="15509">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2162146" y="3065594"/>
            <a:ext cx="8559645" cy="746235"/>
          </a:xfrm>
        </p:spPr>
        <p:txBody>
          <a:bodyPr vert="horz" wrap="square" lIns="0" tIns="0" rIns="0" bIns="0" rtlCol="0" anchor="t" anchorCtr="0">
            <a:normAutofit fontScale="90000"/>
          </a:bodyPr>
          <a:lstStyle/>
          <a:p>
            <a:pPr marL="179388"/>
            <a:r>
              <a:rPr lang="da-DK" altLang="da-DK" sz="4400" b="0" dirty="0">
                <a:solidFill>
                  <a:schemeClr val="tx1"/>
                </a:solidFill>
              </a:rPr>
              <a:t>Problemstilling og problemformulering</a:t>
            </a:r>
          </a:p>
        </p:txBody>
      </p:sp>
    </p:spTree>
    <p:extLst>
      <p:ext uri="{BB962C8B-B14F-4D97-AF65-F5344CB8AC3E}">
        <p14:creationId xmlns:p14="http://schemas.microsoft.com/office/powerpoint/2010/main" val="3268719662"/>
      </p:ext>
    </p:extLst>
  </p:cSld>
  <p:clrMapOvr>
    <a:masterClrMapping/>
  </p:clrMapOvr>
  <p:transition spd="slow" advTm="35485">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Fra emne → problemstilling → problemformulering</a:t>
            </a:r>
            <a:endParaRPr/>
          </a:p>
        </p:txBody>
      </p:sp>
      <p:sp>
        <p:nvSpPr>
          <p:cNvPr id="266" name="Google Shape;266;p28"/>
          <p:cNvSpPr txBox="1">
            <a:spLocks noGrp="1"/>
          </p:cNvSpPr>
          <p:nvPr>
            <p:ph type="body" idx="1"/>
          </p:nvPr>
        </p:nvSpPr>
        <p:spPr>
          <a:xfrm>
            <a:off x="838200" y="1909707"/>
            <a:ext cx="10515600" cy="3545162"/>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Arial" panose="020B0604020202020204" pitchFamily="34" charset="0"/>
              <a:buChar char="•"/>
            </a:pPr>
            <a:r>
              <a:rPr lang="da-DK" sz="2000" dirty="0"/>
              <a:t>Problemstilling og problemformulering er IKKE det samme</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FFFF00"/>
                </a:highlight>
              </a:rPr>
              <a:t>Emnet</a:t>
            </a:r>
            <a:r>
              <a:rPr lang="da-DK" sz="2000" dirty="0"/>
              <a:t>: Indeholder typisk flere problemstillinger</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00FF00"/>
                </a:highlight>
              </a:rPr>
              <a:t>Problemstilling(er)</a:t>
            </a:r>
            <a:r>
              <a:rPr lang="da-DK" sz="2000" dirty="0"/>
              <a:t> = problematik: En sammenhæng inden for emnet. Betegner ofte noget uafklaret eller en udfordring/dilemma</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00FFFF"/>
                </a:highlight>
              </a:rPr>
              <a:t>Problemformulering</a:t>
            </a:r>
            <a:r>
              <a:rPr lang="da-DK" sz="2000" dirty="0"/>
              <a:t>: Det, du vil undersøge inden for problemstillingen = Et afgrænset fokus. Oftest i form af et spørgsmål, gerne indledt med spørgeordet “Hvordan”</a:t>
            </a:r>
          </a:p>
        </p:txBody>
      </p:sp>
      <p:sp>
        <p:nvSpPr>
          <p:cNvPr id="267" name="Google Shape;267;p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a-DK"/>
              <a:t>5</a:t>
            </a:fld>
            <a:endParaRPr/>
          </a:p>
        </p:txBody>
      </p:sp>
    </p:spTree>
  </p:cSld>
  <p:clrMapOvr>
    <a:masterClrMapping/>
  </p:clrMapOvr>
  <p:transition advTm="113095"/>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dsholder til indhold 2">
            <a:extLst>
              <a:ext uri="{FF2B5EF4-FFF2-40B4-BE49-F238E27FC236}">
                <a16:creationId xmlns:a16="http://schemas.microsoft.com/office/drawing/2014/main" id="{584D1E72-F63A-40FD-B3CC-6030FA7D709C}"/>
              </a:ext>
            </a:extLst>
          </p:cNvPr>
          <p:cNvSpPr>
            <a:spLocks noGrp="1"/>
          </p:cNvSpPr>
          <p:nvPr>
            <p:ph idx="1"/>
          </p:nvPr>
        </p:nvSpPr>
        <p:spPr>
          <a:xfrm>
            <a:off x="1919288" y="2060575"/>
            <a:ext cx="8424862" cy="4065588"/>
          </a:xfrm>
        </p:spPr>
        <p:txBody>
          <a:bodyPr/>
          <a:lstStyle/>
          <a:p>
            <a:pPr eaLnBrk="1" hangingPunct="1">
              <a:buFont typeface="Wingdings 2" panose="05020102010507070707" pitchFamily="18" charset="2"/>
              <a:buNone/>
            </a:pPr>
            <a:endParaRPr lang="da-DK" altLang="da-DK" dirty="0"/>
          </a:p>
          <a:p>
            <a:pPr eaLnBrk="1" hangingPunct="1">
              <a:buFont typeface="Wingdings 2" panose="05020102010507070707" pitchFamily="18" charset="2"/>
              <a:buNone/>
            </a:pPr>
            <a:r>
              <a:rPr lang="da-DK" altLang="da-DK" dirty="0"/>
              <a:t>…en undren, en vildrede, et dilemma, som nogle</a:t>
            </a:r>
          </a:p>
          <a:p>
            <a:pPr eaLnBrk="1" hangingPunct="1">
              <a:buFont typeface="Wingdings 2" panose="05020102010507070707" pitchFamily="18" charset="2"/>
              <a:buNone/>
            </a:pPr>
            <a:r>
              <a:rPr lang="da-DK" altLang="da-DK" dirty="0"/>
              <a:t>paradokser og modsætninger…</a:t>
            </a:r>
          </a:p>
          <a:p>
            <a:pPr eaLnBrk="1" hangingPunct="1">
              <a:buFont typeface="Wingdings 2" panose="05020102010507070707" pitchFamily="18" charset="2"/>
              <a:buNone/>
            </a:pPr>
            <a:endParaRPr lang="da-DK" altLang="da-DK" dirty="0"/>
          </a:p>
          <a:p>
            <a:pPr eaLnBrk="1" hangingPunct="1">
              <a:buFont typeface="Wingdings 2" panose="05020102010507070707" pitchFamily="18" charset="2"/>
              <a:buNone/>
            </a:pPr>
            <a:r>
              <a:rPr lang="da-DK" altLang="da-DK" dirty="0"/>
              <a:t>… noget der stimulerer lyst og nysgerrighed, trang til at overvinde og mestre – men som også giver tvivl, irritation og frustration…</a:t>
            </a:r>
          </a:p>
          <a:p>
            <a:pPr eaLnBrk="1" hangingPunct="1">
              <a:buFont typeface="Wingdings 2" panose="05020102010507070707" pitchFamily="18" charset="2"/>
              <a:buNone/>
            </a:pPr>
            <a:endParaRPr lang="da-DK" altLang="da-DK" dirty="0"/>
          </a:p>
        </p:txBody>
      </p:sp>
      <p:sp>
        <p:nvSpPr>
          <p:cNvPr id="4098" name="Titel 1">
            <a:extLst>
              <a:ext uri="{FF2B5EF4-FFF2-40B4-BE49-F238E27FC236}">
                <a16:creationId xmlns:a16="http://schemas.microsoft.com/office/drawing/2014/main" id="{A7529791-8110-16FA-D6F3-8C089C3D70AD}"/>
              </a:ext>
            </a:extLst>
          </p:cNvPr>
          <p:cNvSpPr>
            <a:spLocks noGrp="1"/>
          </p:cNvSpPr>
          <p:nvPr>
            <p:ph type="title"/>
          </p:nvPr>
        </p:nvSpPr>
        <p:spPr/>
        <p:txBody>
          <a:bodyPr rtlCol="0">
            <a:normAutofit/>
          </a:bodyPr>
          <a:lstStyle/>
          <a:p>
            <a:pPr>
              <a:defRPr/>
            </a:pPr>
            <a:r>
              <a:rPr lang="da-DK" b="1" dirty="0"/>
              <a:t>I oplever en problemstilling som …</a:t>
            </a:r>
          </a:p>
        </p:txBody>
      </p:sp>
    </p:spTree>
    <p:extLst>
      <p:ext uri="{BB962C8B-B14F-4D97-AF65-F5344CB8AC3E}">
        <p14:creationId xmlns:p14="http://schemas.microsoft.com/office/powerpoint/2010/main" val="2356082243"/>
      </p:ext>
    </p:extLst>
  </p:cSld>
  <p:clrMapOvr>
    <a:masterClrMapping/>
  </p:clrMapOvr>
  <p:transition advTm="4350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title"/>
          </p:nvPr>
        </p:nvSpPr>
        <p:spPr>
          <a:xfrm>
            <a:off x="690686" y="533931"/>
            <a:ext cx="8560800" cy="934890"/>
          </a:xfrm>
          <a:prstGeom prst="rect">
            <a:avLst/>
          </a:prstGeom>
          <a:noFill/>
          <a:ln>
            <a:noFill/>
          </a:ln>
        </p:spPr>
        <p:txBody>
          <a:bodyPr spcFirstLastPara="1" wrap="square" lIns="0" tIns="0" rIns="0" bIns="0" anchor="ctr" anchorCtr="0">
            <a:noAutofit/>
          </a:bodyPr>
          <a:lstStyle/>
          <a:p>
            <a:pPr marL="0" lvl="0" indent="0" algn="l" rtl="0">
              <a:lnSpc>
                <a:spcPct val="88000"/>
              </a:lnSpc>
              <a:spcBef>
                <a:spcPts val="0"/>
              </a:spcBef>
              <a:spcAft>
                <a:spcPts val="0"/>
              </a:spcAft>
              <a:buClr>
                <a:schemeClr val="dk1"/>
              </a:buClr>
              <a:buSzPts val="4600"/>
              <a:buFont typeface="Corbel"/>
              <a:buNone/>
            </a:pPr>
            <a:r>
              <a:rPr lang="da-DK" sz="4600" b="1" i="0" u="none" strike="noStrike" cap="none">
                <a:solidFill>
                  <a:schemeClr val="dk1"/>
                </a:solidFill>
                <a:latin typeface="Corbel"/>
                <a:ea typeface="Corbel"/>
                <a:cs typeface="Corbel"/>
                <a:sym typeface="Corbel"/>
              </a:rPr>
              <a:t>En god problemformulering er afgørende for opgaven</a:t>
            </a:r>
            <a:endParaRPr sz="4600" b="1" i="0" u="none" strike="noStrike" cap="none">
              <a:solidFill>
                <a:schemeClr val="dk1"/>
              </a:solidFill>
              <a:latin typeface="Corbel"/>
              <a:ea typeface="Corbel"/>
              <a:cs typeface="Corbel"/>
              <a:sym typeface="Corbel"/>
            </a:endParaRPr>
          </a:p>
        </p:txBody>
      </p:sp>
      <p:sp>
        <p:nvSpPr>
          <p:cNvPr id="260" name="Google Shape;260;p6"/>
          <p:cNvSpPr txBox="1"/>
          <p:nvPr/>
        </p:nvSpPr>
        <p:spPr>
          <a:xfrm>
            <a:off x="5649675" y="2122639"/>
            <a:ext cx="6249000" cy="2154300"/>
          </a:xfrm>
          <a:prstGeom prst="rect">
            <a:avLst/>
          </a:prstGeom>
          <a:noFill/>
          <a:ln>
            <a:noFill/>
          </a:ln>
        </p:spPr>
        <p:txBody>
          <a:bodyPr spcFirstLastPara="1" wrap="square" lIns="0" tIns="0" rIns="0" bIns="0" anchor="t" anchorCtr="0">
            <a:spAutoFit/>
          </a:bodyPr>
          <a:lstStyle/>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Bruges til at komme fra emne til fokus</a:t>
            </a:r>
            <a:endParaRPr sz="2400" dirty="0">
              <a:solidFill>
                <a:schemeClr val="dk1"/>
              </a:solidFill>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Man skal stille sig spørgende overfor for det, </a:t>
            </a:r>
            <a:endParaRPr sz="2400" dirty="0">
              <a:latin typeface="Corbel"/>
              <a:ea typeface="Corbel"/>
              <a:cs typeface="Corbel"/>
              <a:sym typeface="Corbel"/>
            </a:endParaRPr>
          </a:p>
          <a:p>
            <a:pPr marL="457200" marR="0" lvl="0" indent="0" algn="l" rtl="0">
              <a:spcBef>
                <a:spcPts val="0"/>
              </a:spcBef>
              <a:spcAft>
                <a:spcPts val="0"/>
              </a:spcAft>
              <a:buNone/>
            </a:pPr>
            <a:r>
              <a:rPr lang="da-DK" sz="2400" dirty="0">
                <a:solidFill>
                  <a:schemeClr val="dk1"/>
                </a:solidFill>
                <a:latin typeface="Corbel"/>
                <a:ea typeface="Corbel"/>
                <a:cs typeface="Corbel"/>
                <a:sym typeface="Corbel"/>
              </a:rPr>
              <a:t>man gerne vil undersøge.</a:t>
            </a:r>
            <a:endParaRPr sz="2400" dirty="0">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Formuleringen skal fungere som en rettesnor i opgaveskrivningen.</a:t>
            </a:r>
            <a:endParaRPr sz="2400" dirty="0">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Problemformuleringen er med til at afgøre, </a:t>
            </a:r>
            <a:endParaRPr sz="2400" dirty="0">
              <a:latin typeface="Corbel"/>
              <a:ea typeface="Corbel"/>
              <a:cs typeface="Corbel"/>
              <a:sym typeface="Corbel"/>
            </a:endParaRPr>
          </a:p>
          <a:p>
            <a:pPr marL="457200" marR="0" lvl="0" indent="0" algn="l" rtl="0">
              <a:spcBef>
                <a:spcPts val="0"/>
              </a:spcBef>
              <a:spcAft>
                <a:spcPts val="0"/>
              </a:spcAft>
              <a:buNone/>
            </a:pPr>
            <a:r>
              <a:rPr lang="da-DK" sz="2400" dirty="0">
                <a:solidFill>
                  <a:schemeClr val="dk1"/>
                </a:solidFill>
                <a:latin typeface="Corbel"/>
                <a:ea typeface="Corbel"/>
                <a:cs typeface="Corbel"/>
                <a:sym typeface="Corbel"/>
              </a:rPr>
              <a:t>hvilke metoder og hvilke teorier der kan anvendes i analysen.</a:t>
            </a:r>
            <a:endParaRPr sz="2400" dirty="0">
              <a:latin typeface="Corbel"/>
              <a:ea typeface="Corbel"/>
              <a:cs typeface="Corbel"/>
              <a:sym typeface="Corbel"/>
            </a:endParaRPr>
          </a:p>
        </p:txBody>
      </p:sp>
      <p:pic>
        <p:nvPicPr>
          <p:cNvPr id="261" name="Google Shape;261;p6"/>
          <p:cNvPicPr preferRelativeResize="0"/>
          <p:nvPr/>
        </p:nvPicPr>
        <p:blipFill>
          <a:blip r:embed="rId3">
            <a:alphaModFix/>
          </a:blip>
          <a:stretch>
            <a:fillRect/>
          </a:stretch>
        </p:blipFill>
        <p:spPr>
          <a:xfrm>
            <a:off x="813605" y="2264918"/>
            <a:ext cx="2143125" cy="2143125"/>
          </a:xfrm>
          <a:prstGeom prst="rect">
            <a:avLst/>
          </a:prstGeom>
          <a:noFill/>
          <a:ln>
            <a:noFill/>
          </a:ln>
        </p:spPr>
      </p:pic>
      <p:pic>
        <p:nvPicPr>
          <p:cNvPr id="262" name="Google Shape;262;p6"/>
          <p:cNvPicPr preferRelativeResize="0"/>
          <p:nvPr/>
        </p:nvPicPr>
        <p:blipFill>
          <a:blip r:embed="rId4">
            <a:alphaModFix/>
          </a:blip>
          <a:stretch>
            <a:fillRect/>
          </a:stretch>
        </p:blipFill>
        <p:spPr>
          <a:xfrm>
            <a:off x="2862135" y="4753520"/>
            <a:ext cx="2619375" cy="174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4094"/>
    </mc:Choice>
    <mc:Fallback xmlns="">
      <p:transition spd="slow" advTm="540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7"/>
          <p:cNvSpPr txBox="1">
            <a:spLocks noGrp="1"/>
          </p:cNvSpPr>
          <p:nvPr>
            <p:ph type="title"/>
          </p:nvPr>
        </p:nvSpPr>
        <p:spPr>
          <a:xfrm>
            <a:off x="677623" y="416366"/>
            <a:ext cx="8560800" cy="934890"/>
          </a:xfrm>
          <a:prstGeom prst="rect">
            <a:avLst/>
          </a:prstGeom>
          <a:noFill/>
          <a:ln>
            <a:noFill/>
          </a:ln>
        </p:spPr>
        <p:txBody>
          <a:bodyPr spcFirstLastPara="1" wrap="square" lIns="0" tIns="0" rIns="0" bIns="0" anchor="ctr" anchorCtr="0">
            <a:noAutofit/>
          </a:bodyPr>
          <a:lstStyle/>
          <a:p>
            <a:pPr marL="0" lvl="0" indent="0" algn="l" rtl="0">
              <a:lnSpc>
                <a:spcPct val="88000"/>
              </a:lnSpc>
              <a:spcBef>
                <a:spcPts val="0"/>
              </a:spcBef>
              <a:spcAft>
                <a:spcPts val="0"/>
              </a:spcAft>
              <a:buClr>
                <a:schemeClr val="dk1"/>
              </a:buClr>
              <a:buSzPts val="4600"/>
              <a:buFont typeface="Corbel"/>
              <a:buNone/>
            </a:pPr>
            <a:r>
              <a:rPr lang="da-DK" sz="4600" b="1" i="0" u="none" strike="noStrike" cap="none" dirty="0">
                <a:solidFill>
                  <a:schemeClr val="dk1"/>
                </a:solidFill>
                <a:latin typeface="Corbel"/>
                <a:ea typeface="Corbel"/>
                <a:cs typeface="Corbel"/>
                <a:sym typeface="Corbel"/>
              </a:rPr>
              <a:t>Problemformuleringen</a:t>
            </a:r>
            <a:r>
              <a:rPr lang="da-DK" sz="4600" b="1" i="0" u="none" strike="noStrike" cap="none" dirty="0">
                <a:solidFill>
                  <a:schemeClr val="dk2"/>
                </a:solidFill>
                <a:latin typeface="Corbel"/>
                <a:ea typeface="Corbel"/>
                <a:cs typeface="Corbel"/>
                <a:sym typeface="Corbel"/>
              </a:rPr>
              <a:t> </a:t>
            </a:r>
            <a:r>
              <a:rPr lang="da-DK" sz="4600" b="1" i="0" u="none" strike="noStrike" cap="none" dirty="0">
                <a:solidFill>
                  <a:schemeClr val="dk1"/>
                </a:solidFill>
                <a:latin typeface="Corbel"/>
                <a:ea typeface="Corbel"/>
                <a:cs typeface="Corbel"/>
                <a:sym typeface="Corbel"/>
              </a:rPr>
              <a:t>skal…</a:t>
            </a:r>
            <a:endParaRPr dirty="0"/>
          </a:p>
        </p:txBody>
      </p:sp>
      <p:sp>
        <p:nvSpPr>
          <p:cNvPr id="268" name="Google Shape;268;p7"/>
          <p:cNvSpPr txBox="1">
            <a:spLocks noGrp="1"/>
          </p:cNvSpPr>
          <p:nvPr>
            <p:ph type="body" idx="1"/>
          </p:nvPr>
        </p:nvSpPr>
        <p:spPr>
          <a:xfrm>
            <a:off x="677623" y="1692425"/>
            <a:ext cx="6136800" cy="4036200"/>
          </a:xfrm>
          <a:prstGeom prst="rect">
            <a:avLst/>
          </a:prstGeom>
          <a:noFill/>
          <a:ln>
            <a:noFill/>
          </a:ln>
        </p:spPr>
        <p:txBody>
          <a:bodyPr spcFirstLastPara="1" wrap="square" lIns="0" tIns="0" rIns="0" bIns="0" anchor="t" anchorCtr="0">
            <a:noAutofit/>
          </a:bodyPr>
          <a:lstStyle/>
          <a:p>
            <a:pPr marL="361950" lvl="0" indent="-342900" algn="l" rtl="0">
              <a:lnSpc>
                <a:spcPct val="101000"/>
              </a:lnSpc>
              <a:spcBef>
                <a:spcPts val="0"/>
              </a:spcBef>
              <a:spcAft>
                <a:spcPts val="0"/>
              </a:spcAft>
              <a:buSzPts val="2400"/>
              <a:buFont typeface="Wingdings" panose="05000000000000000000" pitchFamily="2" charset="2"/>
              <a:buChar char="Ø"/>
            </a:pPr>
            <a:r>
              <a:rPr lang="da-DK" sz="2400" dirty="0">
                <a:solidFill>
                  <a:schemeClr val="dk1"/>
                </a:solidFill>
              </a:rPr>
              <a:t>være kort og præcis</a:t>
            </a:r>
            <a:endParaRPr sz="2400" dirty="0">
              <a:solidFill>
                <a:schemeClr val="dk1"/>
              </a:solidFill>
            </a:endParaRPr>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hænge tydeligt sammen med den foregående indledning</a:t>
            </a:r>
            <a:endParaRPr sz="2400" dirty="0">
              <a:solidFill>
                <a:schemeClr val="dk1"/>
              </a:solidFill>
            </a:endParaRPr>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gerne være problematiserende, diskuterende, undersøgende, bygge på et dilemma</a:t>
            </a:r>
            <a:endParaRPr sz="2400" dirty="0"/>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IKKE kunne besvares med et ja eller et nej</a:t>
            </a:r>
            <a:endParaRPr sz="2400" dirty="0">
              <a:solidFill>
                <a:schemeClr val="dk1"/>
              </a:solidFill>
            </a:endParaRPr>
          </a:p>
        </p:txBody>
      </p:sp>
      <p:pic>
        <p:nvPicPr>
          <p:cNvPr id="269" name="Google Shape;269;p7"/>
          <p:cNvPicPr preferRelativeResize="0"/>
          <p:nvPr/>
        </p:nvPicPr>
        <p:blipFill>
          <a:blip r:embed="rId3">
            <a:alphaModFix/>
          </a:blip>
          <a:stretch>
            <a:fillRect/>
          </a:stretch>
        </p:blipFill>
        <p:spPr>
          <a:xfrm>
            <a:off x="7355108" y="1767425"/>
            <a:ext cx="3743325" cy="388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9685"/>
    </mc:Choice>
    <mc:Fallback xmlns="">
      <p:transition spd="slow" advTm="396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764630" y="228490"/>
            <a:ext cx="10515600" cy="73846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dirty="0"/>
              <a:t>En god problemformulering</a:t>
            </a:r>
            <a:endParaRPr dirty="0"/>
          </a:p>
        </p:txBody>
      </p:sp>
      <p:sp>
        <p:nvSpPr>
          <p:cNvPr id="274" name="Google Shape;274;p29"/>
          <p:cNvSpPr txBox="1">
            <a:spLocks noGrp="1"/>
          </p:cNvSpPr>
          <p:nvPr>
            <p:ph type="body" idx="1"/>
          </p:nvPr>
        </p:nvSpPr>
        <p:spPr>
          <a:xfrm>
            <a:off x="670035" y="935420"/>
            <a:ext cx="10912365" cy="5725619"/>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Font typeface="Wingdings" panose="05000000000000000000" pitchFamily="2" charset="2"/>
              <a:buChar char="Ø"/>
            </a:pPr>
            <a:r>
              <a:rPr lang="da-DK" sz="2000" dirty="0">
                <a:highlight>
                  <a:srgbClr val="FFFF00"/>
                </a:highlight>
              </a:rPr>
              <a:t>Er afgrænset frem for bred</a:t>
            </a:r>
          </a:p>
          <a:p>
            <a:pPr marL="457200" lvl="0" indent="-406400" algn="l" rtl="0">
              <a:spcBef>
                <a:spcPts val="1000"/>
              </a:spcBef>
              <a:spcAft>
                <a:spcPts val="0"/>
              </a:spcAft>
              <a:buSzPts val="2800"/>
              <a:buFont typeface="Wingdings" panose="05000000000000000000" pitchFamily="2" charset="2"/>
              <a:buChar char="Ø"/>
            </a:pPr>
            <a:endParaRPr sz="105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Undersøger emner, der er tilpas komplekse til, at du ikke kan slå svaret op i et leksikon eller svare ja/nej</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Undersøger problemstillinger, der ikke er enkle svar på</a:t>
            </a:r>
          </a:p>
          <a:p>
            <a:pPr marL="457200" lvl="0" indent="-406400" algn="l" rtl="0">
              <a:spcBef>
                <a:spcPts val="0"/>
              </a:spcBef>
              <a:spcAft>
                <a:spcPts val="0"/>
              </a:spcAft>
              <a:buSzPts val="2800"/>
              <a:buFont typeface="Wingdings" panose="05000000000000000000" pitchFamily="2" charset="2"/>
              <a:buChar char="Ø"/>
            </a:pPr>
            <a:endParaRPr sz="1000" dirty="0"/>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Lægger op til, at du </a:t>
            </a:r>
            <a:r>
              <a:rPr lang="da-DK" sz="2000" u="sng" dirty="0">
                <a:highlight>
                  <a:srgbClr val="FFFF00"/>
                </a:highlight>
              </a:rPr>
              <a:t>bruger</a:t>
            </a:r>
            <a:r>
              <a:rPr lang="da-DK" sz="2000" dirty="0">
                <a:highlight>
                  <a:srgbClr val="FFFF00"/>
                </a:highlight>
              </a:rPr>
              <a:t> viden, teorier og begreber frem for at gengive dem (analyse, vurdering, diskussion frem for referat)</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Bruger hv-ord (især hvorfor og hvordan)</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Indeholder åbne spørgsmål</a:t>
            </a:r>
          </a:p>
          <a:p>
            <a:pPr marL="457200" lvl="0" indent="-406400" algn="l" rtl="0">
              <a:spcBef>
                <a:spcPts val="0"/>
              </a:spcBef>
              <a:spcAft>
                <a:spcPts val="0"/>
              </a:spcAft>
              <a:buSzPts val="2800"/>
              <a:buFont typeface="Wingdings" panose="05000000000000000000" pitchFamily="2" charset="2"/>
              <a:buChar char="Ø"/>
            </a:pPr>
            <a:endParaRPr sz="1000" dirty="0"/>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Indeholder mål- eller elevgruppe</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Kan evt. bygges op af to undersøgelsesspørgsmål, fx;</a:t>
            </a:r>
            <a:endParaRPr sz="2000" dirty="0"/>
          </a:p>
          <a:p>
            <a:pPr marL="914400" lvl="1" indent="-336550" algn="l" rtl="0">
              <a:spcBef>
                <a:spcPts val="0"/>
              </a:spcBef>
              <a:spcAft>
                <a:spcPts val="0"/>
              </a:spcAft>
              <a:buSzPts val="1700"/>
              <a:buFont typeface="Wingdings" panose="05000000000000000000" pitchFamily="2" charset="2"/>
              <a:buChar char="§"/>
            </a:pPr>
            <a:r>
              <a:rPr lang="da-DK" sz="1700" b="1" dirty="0"/>
              <a:t>Først en afdækning af pædagogisk praksis</a:t>
            </a:r>
            <a:r>
              <a:rPr lang="da-DK" sz="1700" dirty="0"/>
              <a:t>: Hvad karakteriserer idrætsfagets kompleksitet i indholdsområderne?</a:t>
            </a:r>
            <a:endParaRPr sz="1700" dirty="0"/>
          </a:p>
          <a:p>
            <a:pPr marL="914400" lvl="1" indent="-336550" algn="l" rtl="0">
              <a:spcBef>
                <a:spcPts val="0"/>
              </a:spcBef>
              <a:spcAft>
                <a:spcPts val="0"/>
              </a:spcAft>
              <a:buSzPts val="1700"/>
              <a:buFont typeface="Wingdings" panose="05000000000000000000" pitchFamily="2" charset="2"/>
              <a:buChar char="§"/>
            </a:pPr>
            <a:r>
              <a:rPr lang="da-DK" sz="1700" b="1" dirty="0"/>
              <a:t>Efterfulgt af en undersøgelse</a:t>
            </a:r>
            <a:r>
              <a:rPr lang="da-DK" sz="1700" dirty="0"/>
              <a:t>: Hvordan kan undervisningen understøtte udviklingen af elevernes kompetencer i idræt?</a:t>
            </a:r>
            <a:endParaRPr sz="1700" dirty="0"/>
          </a:p>
        </p:txBody>
      </p:sp>
    </p:spTree>
  </p:cSld>
  <p:clrMapOvr>
    <a:masterClrMapping/>
  </p:clrMapOvr>
  <p:transition advTm="93047"/>
</p:sld>
</file>

<file path=ppt/tags/tag1.xml><?xml version="1.0" encoding="utf-8"?>
<p:tagLst xmlns:a="http://schemas.openxmlformats.org/drawingml/2006/main" xmlns:r="http://schemas.openxmlformats.org/officeDocument/2006/relationships" xmlns:p="http://schemas.openxmlformats.org/presentationml/2006/main">
  <p:tag name="TEMPLAFYSLIDEID" val="637152792990648844"/>
</p:tagLst>
</file>

<file path=ppt/theme/theme1.xml><?xml version="1.0" encoding="utf-8"?>
<a:theme xmlns:a="http://schemas.openxmlformats.org/drawingml/2006/main" name="1_Professionshøjskolen Absalon">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5BC5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6790888D-EEC3-4A5E-8B27-65A9394F1DD8}" vid="{C929753D-A4D6-4E04-8E7B-160B76D03875}"/>
    </a:ext>
  </a:extLst>
</a:theme>
</file>

<file path=ppt/theme/theme2.xml><?xml version="1.0" encoding="utf-8"?>
<a:theme xmlns:a="http://schemas.openxmlformats.org/drawingml/2006/main" name="Office-tema">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09A7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TemplateConfiguration><![CDATA[{"elementsMetadata":[],"transformationConfigurations":[],"templateName":"Absalon ToolBox","templateDescription":"","enableDocumentContentUpdater":false,"version":"2.0"}]]></TemplafyTemplateConfiguration>
</file>

<file path=customXml/item2.xml><?xml version="1.0" encoding="utf-8"?>
<TemplafyFormConfiguration><![CDATA[{"formFields":[],"formDataEntries":[]}]]></TemplafyFormConfiguration>
</file>

<file path=customXml/item3.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8267383696227284","enableDocumentContentUpdater":false,"version":"2.0"}]]></TemplafySlideTemplateConfiguration>
</file>

<file path=customXml/item5.xml><?xml version="1.0" encoding="utf-8"?>
<TemplafySlideTemplateConfiguration><![CDATA[{"slideVersion":1,"isValidatorEnabled":false,"isLocked":false,"elementsMetadata":[],"slideId":"638267385235696412","enableDocumentContentUpdater":false,"version":"2.0"}]]></TemplafySlideTemplateConfiguration>
</file>

<file path=customXml/item6.xml><?xml version="1.0" encoding="utf-8"?>
<TemplafySlideFormConfiguration><![CDATA[{"formFields":[],"formDataEntries":[]}]]></TemplafySlideFormConfiguration>
</file>

<file path=customXml/itemProps1.xml><?xml version="1.0" encoding="utf-8"?>
<ds:datastoreItem xmlns:ds="http://schemas.openxmlformats.org/officeDocument/2006/customXml" ds:itemID="{2C1C2169-5E4F-4DB4-B285-D94A5A572B59}">
  <ds:schemaRefs/>
</ds:datastoreItem>
</file>

<file path=customXml/itemProps2.xml><?xml version="1.0" encoding="utf-8"?>
<ds:datastoreItem xmlns:ds="http://schemas.openxmlformats.org/officeDocument/2006/customXml" ds:itemID="{CA1EBEEC-EE27-490D-A79A-9E4FEE6B1682}">
  <ds:schemaRefs/>
</ds:datastoreItem>
</file>

<file path=customXml/itemProps3.xml><?xml version="1.0" encoding="utf-8"?>
<ds:datastoreItem xmlns:ds="http://schemas.openxmlformats.org/officeDocument/2006/customXml" ds:itemID="{D61B3258-30CF-4DB6-9B1F-A0F5EA343FCA}">
  <ds:schemaRefs/>
</ds:datastoreItem>
</file>

<file path=customXml/itemProps4.xml><?xml version="1.0" encoding="utf-8"?>
<ds:datastoreItem xmlns:ds="http://schemas.openxmlformats.org/officeDocument/2006/customXml" ds:itemID="{3D08BB55-E27A-4D6C-A89C-F1957C35EB21}">
  <ds:schemaRefs/>
</ds:datastoreItem>
</file>

<file path=customXml/itemProps5.xml><?xml version="1.0" encoding="utf-8"?>
<ds:datastoreItem xmlns:ds="http://schemas.openxmlformats.org/officeDocument/2006/customXml" ds:itemID="{14D0FFC2-3509-446A-9695-B990BF0D2525}">
  <ds:schemaRefs/>
</ds:datastoreItem>
</file>

<file path=customXml/itemProps6.xml><?xml version="1.0" encoding="utf-8"?>
<ds:datastoreItem xmlns:ds="http://schemas.openxmlformats.org/officeDocument/2006/customXml" ds:itemID="{FA42082B-59C1-4740-94A2-1DB04C8D7238}">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2225</Words>
  <Application>Microsoft Office PowerPoint</Application>
  <PresentationFormat>Widescreen</PresentationFormat>
  <Paragraphs>211</Paragraphs>
  <Slides>33</Slides>
  <Notes>12</Notes>
  <HiddenSlides>1</HiddenSlides>
  <MMClips>0</MMClips>
  <ScaleCrop>false</ScaleCrop>
  <HeadingPairs>
    <vt:vector size="6" baseType="variant">
      <vt:variant>
        <vt:lpstr>Benyttede skrifttyper</vt:lpstr>
      </vt:variant>
      <vt:variant>
        <vt:i4>13</vt:i4>
      </vt:variant>
      <vt:variant>
        <vt:lpstr>Tema</vt:lpstr>
      </vt:variant>
      <vt:variant>
        <vt:i4>1</vt:i4>
      </vt:variant>
      <vt:variant>
        <vt:lpstr>Slidetitler</vt:lpstr>
      </vt:variant>
      <vt:variant>
        <vt:i4>33</vt:i4>
      </vt:variant>
    </vt:vector>
  </HeadingPairs>
  <TitlesOfParts>
    <vt:vector size="47" baseType="lpstr">
      <vt:lpstr>ADLaM Display</vt:lpstr>
      <vt:lpstr>Aptos</vt:lpstr>
      <vt:lpstr>Arial</vt:lpstr>
      <vt:lpstr>Calibri</vt:lpstr>
      <vt:lpstr>Caveat</vt:lpstr>
      <vt:lpstr>Cavolini</vt:lpstr>
      <vt:lpstr>Corbel</vt:lpstr>
      <vt:lpstr>Segoe UI Emoji</vt:lpstr>
      <vt:lpstr>Source Sans Pro</vt:lpstr>
      <vt:lpstr>Symbol</vt:lpstr>
      <vt:lpstr>TimesNewRomanPSMT</vt:lpstr>
      <vt:lpstr>Wingdings</vt:lpstr>
      <vt:lpstr>Wingdings 2</vt:lpstr>
      <vt:lpstr>1_Professionshøjskolen Absalon</vt:lpstr>
      <vt:lpstr>Skrivecenterworkshop</vt:lpstr>
      <vt:lpstr>Program</vt:lpstr>
      <vt:lpstr>Indholdselementer i en akademisk opgave</vt:lpstr>
      <vt:lpstr>Problemstilling og problemformulering</vt:lpstr>
      <vt:lpstr>Fra emne → problemstilling → problemformulering</vt:lpstr>
      <vt:lpstr>I oplever en problemstilling som …</vt:lpstr>
      <vt:lpstr>En god problemformulering er afgørende for opgaven</vt:lpstr>
      <vt:lpstr>Problemformuleringen skal…</vt:lpstr>
      <vt:lpstr>En god problemformulering</vt:lpstr>
      <vt:lpstr>Førsteårsprøven: Den skriftlige del</vt:lpstr>
      <vt:lpstr>Problemformulering vinkling til både første undervisningsfag og lærerens grundfaglighed</vt:lpstr>
      <vt:lpstr>1. Forhold jer til problemformuleringernes      vinkling      - ift. første undervisningsfaget og lærerens      grundfaglighed i eksempel 1- 4   2. Prøv at omskrive eksemplerne på      problemformuleringer, så de favner både       første undervisningsfag og lærerens grundfaglighed</vt:lpstr>
      <vt:lpstr>PowerPoint-præsentation</vt:lpstr>
      <vt:lpstr>Eksempler på problemformuleringer fra førsteårsprøver</vt:lpstr>
      <vt:lpstr>Eksempler på problemformuleringer fra førsteårsprøver</vt:lpstr>
      <vt:lpstr>At skrive med et kvalificeret fagligt jeg/vi</vt:lpstr>
      <vt:lpstr>At skrive med et kvalificeret fagligt jeg/vi</vt:lpstr>
      <vt:lpstr>At skrive med et kvalificeret fagligt jeg/vi</vt:lpstr>
      <vt:lpstr>At skrive med et kvalificeret fagligt jeg/vi</vt:lpstr>
      <vt:lpstr>At skrive med et kvalificeret fagligt jeg/vi</vt:lpstr>
      <vt:lpstr>At skrive med et kvalificeret fagligt jeg/vi</vt:lpstr>
      <vt:lpstr>Blooms taxonomiske niveauer</vt:lpstr>
      <vt:lpstr>Blooms taxanomi</vt:lpstr>
      <vt:lpstr>Kobling af teori på empiri i analysen</vt:lpstr>
      <vt:lpstr>SKRIV MED TEORI</vt:lpstr>
      <vt:lpstr>SKRIV MED TEORI (fortsat)</vt:lpstr>
      <vt:lpstr>SKRIV ARGUMENTERENDE</vt:lpstr>
      <vt:lpstr>Her kan du læse mere om førsteårsprøven</vt:lpstr>
      <vt:lpstr>Litteratur om metode til opgaveskrivning</vt:lpstr>
      <vt:lpstr>Referencer til litteratur om metode til opgaveskrivning </vt:lpstr>
      <vt:lpstr>PowerPoint-præsentation</vt:lpstr>
      <vt:lpstr>Kontakt Læreruddannelsens Skrivecenter</vt:lpstr>
      <vt:lpstr>God arbejdslyst med jeres opgaver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dc:title>
  <dc:creator/>
  <cp:lastModifiedBy/>
  <cp:revision>1</cp:revision>
  <dcterms:created xsi:type="dcterms:W3CDTF">2025-03-05T07:33:50Z</dcterms:created>
  <dcterms:modified xsi:type="dcterms:W3CDTF">2025-04-22T08:53:01Z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2023-08-04T09:32:50</vt:lpwstr>
  </property>
  <property fmtid="{D5CDD505-2E9C-101B-9397-08002B2CF9AE}" pid="4" name="TemplafyTenantId">
    <vt:lpwstr>pha</vt:lpwstr>
  </property>
  <property fmtid="{D5CDD505-2E9C-101B-9397-08002B2CF9AE}" pid="5" name="TemplafyTemplateId">
    <vt:lpwstr>637102936271714411</vt:lpwstr>
  </property>
  <property fmtid="{D5CDD505-2E9C-101B-9397-08002B2CF9AE}" pid="6" name="TemplafyUserProfileId">
    <vt:lpwstr>1016392844674597386</vt:lpwstr>
  </property>
  <property fmtid="{D5CDD505-2E9C-101B-9397-08002B2CF9AE}" pid="7" name="TemplafyLanguageCode">
    <vt:lpwstr>da-DK</vt:lpwstr>
  </property>
  <property fmtid="{D5CDD505-2E9C-101B-9397-08002B2CF9AE}" pid="8" name="TemplafyFromBlank">
    <vt:bool>false</vt:bool>
  </property>
</Properties>
</file>