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5" r:id="rId3"/>
    <p:sldId id="304" r:id="rId4"/>
    <p:sldId id="306" r:id="rId5"/>
    <p:sldId id="296" r:id="rId6"/>
    <p:sldId id="297" r:id="rId7"/>
    <p:sldId id="301" r:id="rId8"/>
    <p:sldId id="298" r:id="rId9"/>
    <p:sldId id="307" r:id="rId10"/>
    <p:sldId id="308" r:id="rId11"/>
    <p:sldId id="309" r:id="rId12"/>
    <p:sldId id="310" r:id="rId13"/>
    <p:sldId id="313" r:id="rId14"/>
    <p:sldId id="319" r:id="rId15"/>
    <p:sldId id="299" r:id="rId16"/>
    <p:sldId id="316" r:id="rId17"/>
    <p:sldId id="317" r:id="rId18"/>
    <p:sldId id="302" r:id="rId19"/>
    <p:sldId id="322" r:id="rId20"/>
    <p:sldId id="320" r:id="rId21"/>
    <p:sldId id="323" r:id="rId22"/>
    <p:sldId id="300" r:id="rId23"/>
    <p:sldId id="312" r:id="rId24"/>
    <p:sldId id="321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419" autoAdjust="0"/>
  </p:normalViewPr>
  <p:slideViewPr>
    <p:cSldViewPr snapToGrid="0" showGuides="1">
      <p:cViewPr>
        <p:scale>
          <a:sx n="102" d="100"/>
          <a:sy n="102" d="100"/>
        </p:scale>
        <p:origin x="89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½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709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35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00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481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08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8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49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57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2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2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6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28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159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760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11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ød baggrund"/>
          <p:cNvSpPr/>
          <p:nvPr userDrawn="1"/>
        </p:nvSpPr>
        <p:spPr>
          <a:xfrm>
            <a:off x="2699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535483" y="5539239"/>
            <a:ext cx="2448000" cy="1324800"/>
          </a:xfrm>
          <a:custGeom>
            <a:avLst/>
            <a:gdLst>
              <a:gd name="connsiteX0" fmla="*/ 323860 w 2448000"/>
              <a:gd name="connsiteY0" fmla="*/ 0 h 1324800"/>
              <a:gd name="connsiteX1" fmla="*/ 328009 w 2448000"/>
              <a:gd name="connsiteY1" fmla="*/ 0 h 1324800"/>
              <a:gd name="connsiteX2" fmla="*/ 357050 w 2448000"/>
              <a:gd name="connsiteY2" fmla="*/ 0 h 1324800"/>
              <a:gd name="connsiteX3" fmla="*/ 388684 w 2448000"/>
              <a:gd name="connsiteY3" fmla="*/ 0 h 1324800"/>
              <a:gd name="connsiteX4" fmla="*/ 435875 w 2448000"/>
              <a:gd name="connsiteY4" fmla="*/ 0 h 1324800"/>
              <a:gd name="connsiteX5" fmla="*/ 501736 w 2448000"/>
              <a:gd name="connsiteY5" fmla="*/ 0 h 1324800"/>
              <a:gd name="connsiteX6" fmla="*/ 589378 w 2448000"/>
              <a:gd name="connsiteY6" fmla="*/ 0 h 1324800"/>
              <a:gd name="connsiteX7" fmla="*/ 701912 w 2448000"/>
              <a:gd name="connsiteY7" fmla="*/ 0 h 1324800"/>
              <a:gd name="connsiteX8" fmla="*/ 842449 w 2448000"/>
              <a:gd name="connsiteY8" fmla="*/ 0 h 1324800"/>
              <a:gd name="connsiteX9" fmla="*/ 1014102 w 2448000"/>
              <a:gd name="connsiteY9" fmla="*/ 0 h 1324800"/>
              <a:gd name="connsiteX10" fmla="*/ 1219982 w 2448000"/>
              <a:gd name="connsiteY10" fmla="*/ 0 h 1324800"/>
              <a:gd name="connsiteX11" fmla="*/ 1463200 w 2448000"/>
              <a:gd name="connsiteY11" fmla="*/ 0 h 1324800"/>
              <a:gd name="connsiteX12" fmla="*/ 1746868 w 2448000"/>
              <a:gd name="connsiteY12" fmla="*/ 0 h 1324800"/>
              <a:gd name="connsiteX13" fmla="*/ 2074098 w 2448000"/>
              <a:gd name="connsiteY13" fmla="*/ 0 h 1324800"/>
              <a:gd name="connsiteX14" fmla="*/ 2448000 w 2448000"/>
              <a:gd name="connsiteY14" fmla="*/ 0 h 1324800"/>
              <a:gd name="connsiteX15" fmla="*/ 2448000 w 2448000"/>
              <a:gd name="connsiteY15" fmla="*/ 2591 h 1324800"/>
              <a:gd name="connsiteX16" fmla="*/ 2448000 w 2448000"/>
              <a:gd name="connsiteY16" fmla="*/ 8743 h 1324800"/>
              <a:gd name="connsiteX17" fmla="*/ 2448000 w 2448000"/>
              <a:gd name="connsiteY17" fmla="*/ 20725 h 1324800"/>
              <a:gd name="connsiteX18" fmla="*/ 2448000 w 2448000"/>
              <a:gd name="connsiteY18" fmla="*/ 40478 h 1324800"/>
              <a:gd name="connsiteX19" fmla="*/ 2448000 w 2448000"/>
              <a:gd name="connsiteY19" fmla="*/ 69946 h 1324800"/>
              <a:gd name="connsiteX20" fmla="*/ 2448000 w 2448000"/>
              <a:gd name="connsiteY20" fmla="*/ 111072 h 1324800"/>
              <a:gd name="connsiteX21" fmla="*/ 2448000 w 2448000"/>
              <a:gd name="connsiteY21" fmla="*/ 165799 h 1324800"/>
              <a:gd name="connsiteX22" fmla="*/ 2448000 w 2448000"/>
              <a:gd name="connsiteY22" fmla="*/ 236069 h 1324800"/>
              <a:gd name="connsiteX23" fmla="*/ 2448000 w 2448000"/>
              <a:gd name="connsiteY23" fmla="*/ 323825 h 1324800"/>
              <a:gd name="connsiteX24" fmla="*/ 2448000 w 2448000"/>
              <a:gd name="connsiteY24" fmla="*/ 431011 h 1324800"/>
              <a:gd name="connsiteX25" fmla="*/ 2448000 w 2448000"/>
              <a:gd name="connsiteY25" fmla="*/ 559570 h 1324800"/>
              <a:gd name="connsiteX26" fmla="*/ 2448000 w 2448000"/>
              <a:gd name="connsiteY26" fmla="*/ 711444 h 1324800"/>
              <a:gd name="connsiteX27" fmla="*/ 2448000 w 2448000"/>
              <a:gd name="connsiteY27" fmla="*/ 888576 h 1324800"/>
              <a:gd name="connsiteX28" fmla="*/ 2448000 w 2448000"/>
              <a:gd name="connsiteY28" fmla="*/ 1092909 h 1324800"/>
              <a:gd name="connsiteX29" fmla="*/ 2448000 w 2448000"/>
              <a:gd name="connsiteY29" fmla="*/ 1205884 h 1324800"/>
              <a:gd name="connsiteX30" fmla="*/ 2448000 w 2448000"/>
              <a:gd name="connsiteY30" fmla="*/ 1324800 h 1324800"/>
              <a:gd name="connsiteX31" fmla="*/ 0 w 2448000"/>
              <a:gd name="connsiteY31" fmla="*/ 1324800 h 1324800"/>
              <a:gd name="connsiteX32" fmla="*/ 0 w 2448000"/>
              <a:gd name="connsiteY32" fmla="*/ 1324438 h 1324800"/>
              <a:gd name="connsiteX33" fmla="*/ 0 w 2448000"/>
              <a:gd name="connsiteY33" fmla="*/ 1310794 h 1324800"/>
              <a:gd name="connsiteX34" fmla="*/ 0 w 2448000"/>
              <a:gd name="connsiteY34" fmla="*/ 1295931 h 1324800"/>
              <a:gd name="connsiteX35" fmla="*/ 0 w 2448000"/>
              <a:gd name="connsiteY35" fmla="*/ 1273759 h 1324800"/>
              <a:gd name="connsiteX36" fmla="*/ 0 w 2448000"/>
              <a:gd name="connsiteY36" fmla="*/ 1242816 h 1324800"/>
              <a:gd name="connsiteX37" fmla="*/ 0 w 2448000"/>
              <a:gd name="connsiteY37" fmla="*/ 1201640 h 1324800"/>
              <a:gd name="connsiteX38" fmla="*/ 0 w 2448000"/>
              <a:gd name="connsiteY38" fmla="*/ 1148768 h 1324800"/>
              <a:gd name="connsiteX39" fmla="*/ 0 w 2448000"/>
              <a:gd name="connsiteY39" fmla="*/ 1082740 h 1324800"/>
              <a:gd name="connsiteX40" fmla="*/ 0 w 2448000"/>
              <a:gd name="connsiteY40" fmla="*/ 1002093 h 1324800"/>
              <a:gd name="connsiteX41" fmla="*/ 0 w 2448000"/>
              <a:gd name="connsiteY41" fmla="*/ 905365 h 1324800"/>
              <a:gd name="connsiteX42" fmla="*/ 0 w 2448000"/>
              <a:gd name="connsiteY42" fmla="*/ 791094 h 1324800"/>
              <a:gd name="connsiteX43" fmla="*/ 0 w 2448000"/>
              <a:gd name="connsiteY43" fmla="*/ 657819 h 1324800"/>
              <a:gd name="connsiteX44" fmla="*/ 0 w 2448000"/>
              <a:gd name="connsiteY44" fmla="*/ 504078 h 1324800"/>
              <a:gd name="connsiteX45" fmla="*/ 0 w 2448000"/>
              <a:gd name="connsiteY45" fmla="*/ 328408 h 1324800"/>
              <a:gd name="connsiteX46" fmla="*/ 323860 w 2448000"/>
              <a:gd name="connsiteY46" fmla="*/ 0 h 13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48000" h="1324800">
                <a:moveTo>
                  <a:pt x="323860" y="0"/>
                </a:moveTo>
                <a:lnTo>
                  <a:pt x="328009" y="0"/>
                </a:lnTo>
                <a:lnTo>
                  <a:pt x="357050" y="0"/>
                </a:lnTo>
                <a:lnTo>
                  <a:pt x="388684" y="0"/>
                </a:lnTo>
                <a:lnTo>
                  <a:pt x="435875" y="0"/>
                </a:lnTo>
                <a:lnTo>
                  <a:pt x="501736" y="0"/>
                </a:lnTo>
                <a:lnTo>
                  <a:pt x="589378" y="0"/>
                </a:lnTo>
                <a:lnTo>
                  <a:pt x="701912" y="0"/>
                </a:lnTo>
                <a:lnTo>
                  <a:pt x="842449" y="0"/>
                </a:lnTo>
                <a:lnTo>
                  <a:pt x="1014102" y="0"/>
                </a:lnTo>
                <a:lnTo>
                  <a:pt x="1219982" y="0"/>
                </a:lnTo>
                <a:lnTo>
                  <a:pt x="1463200" y="0"/>
                </a:lnTo>
                <a:lnTo>
                  <a:pt x="1746868" y="0"/>
                </a:lnTo>
                <a:lnTo>
                  <a:pt x="2074098" y="0"/>
                </a:lnTo>
                <a:lnTo>
                  <a:pt x="2448000" y="0"/>
                </a:lnTo>
                <a:lnTo>
                  <a:pt x="2448000" y="2591"/>
                </a:lnTo>
                <a:lnTo>
                  <a:pt x="2448000" y="8743"/>
                </a:lnTo>
                <a:lnTo>
                  <a:pt x="2448000" y="20725"/>
                </a:lnTo>
                <a:lnTo>
                  <a:pt x="2448000" y="40478"/>
                </a:lnTo>
                <a:lnTo>
                  <a:pt x="2448000" y="69946"/>
                </a:lnTo>
                <a:lnTo>
                  <a:pt x="2448000" y="111072"/>
                </a:lnTo>
                <a:lnTo>
                  <a:pt x="2448000" y="165799"/>
                </a:lnTo>
                <a:lnTo>
                  <a:pt x="2448000" y="236069"/>
                </a:lnTo>
                <a:lnTo>
                  <a:pt x="2448000" y="323825"/>
                </a:lnTo>
                <a:lnTo>
                  <a:pt x="2448000" y="431011"/>
                </a:lnTo>
                <a:lnTo>
                  <a:pt x="2448000" y="559570"/>
                </a:lnTo>
                <a:lnTo>
                  <a:pt x="2448000" y="711444"/>
                </a:lnTo>
                <a:lnTo>
                  <a:pt x="2448000" y="888576"/>
                </a:lnTo>
                <a:lnTo>
                  <a:pt x="2448000" y="1092909"/>
                </a:lnTo>
                <a:lnTo>
                  <a:pt x="2448000" y="1205884"/>
                </a:lnTo>
                <a:lnTo>
                  <a:pt x="2448000" y="1324800"/>
                </a:lnTo>
                <a:lnTo>
                  <a:pt x="0" y="1324800"/>
                </a:lnTo>
                <a:lnTo>
                  <a:pt x="0" y="1324438"/>
                </a:lnTo>
                <a:lnTo>
                  <a:pt x="0" y="1310794"/>
                </a:lnTo>
                <a:lnTo>
                  <a:pt x="0" y="1295931"/>
                </a:lnTo>
                <a:lnTo>
                  <a:pt x="0" y="1273759"/>
                </a:lnTo>
                <a:lnTo>
                  <a:pt x="0" y="1242816"/>
                </a:lnTo>
                <a:lnTo>
                  <a:pt x="0" y="1201640"/>
                </a:lnTo>
                <a:lnTo>
                  <a:pt x="0" y="1148768"/>
                </a:lnTo>
                <a:lnTo>
                  <a:pt x="0" y="1082740"/>
                </a:lnTo>
                <a:lnTo>
                  <a:pt x="0" y="1002093"/>
                </a:lnTo>
                <a:lnTo>
                  <a:pt x="0" y="905365"/>
                </a:lnTo>
                <a:lnTo>
                  <a:pt x="0" y="791094"/>
                </a:lnTo>
                <a:lnTo>
                  <a:pt x="0" y="657819"/>
                </a:lnTo>
                <a:lnTo>
                  <a:pt x="0" y="504078"/>
                </a:lnTo>
                <a:lnTo>
                  <a:pt x="0" y="328408"/>
                </a:lnTo>
                <a:cubicBezTo>
                  <a:pt x="127004" y="200871"/>
                  <a:pt x="196856" y="127537"/>
                  <a:pt x="32386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tIns="0" bIns="36000" anchor="b" anchorCtr="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199472" y="2872800"/>
            <a:ext cx="2448000" cy="2448000"/>
          </a:xfrm>
          <a:noFill/>
          <a:ln>
            <a:noFill/>
          </a:ln>
        </p:spPr>
        <p:txBody>
          <a:bodyPr tIns="180000" anchor="t" anchorCtr="0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27" name="Bogstav A"/>
          <p:cNvSpPr/>
          <p:nvPr userDrawn="1"/>
        </p:nvSpPr>
        <p:spPr>
          <a:xfrm>
            <a:off x="10868302" y="2872800"/>
            <a:ext cx="1323997" cy="2448000"/>
          </a:xfrm>
          <a:custGeom>
            <a:avLst/>
            <a:gdLst>
              <a:gd name="connsiteX0" fmla="*/ 327817 w 1323997"/>
              <a:gd name="connsiteY0" fmla="*/ 0 h 2448000"/>
              <a:gd name="connsiteX1" fmla="*/ 329762 w 1323997"/>
              <a:gd name="connsiteY1" fmla="*/ 0 h 2448000"/>
              <a:gd name="connsiteX2" fmla="*/ 343382 w 1323997"/>
              <a:gd name="connsiteY2" fmla="*/ 0 h 2448000"/>
              <a:gd name="connsiteX3" fmla="*/ 358218 w 1323997"/>
              <a:gd name="connsiteY3" fmla="*/ 0 h 2448000"/>
              <a:gd name="connsiteX4" fmla="*/ 380350 w 1323997"/>
              <a:gd name="connsiteY4" fmla="*/ 0 h 2448000"/>
              <a:gd name="connsiteX5" fmla="*/ 411237 w 1323997"/>
              <a:gd name="connsiteY5" fmla="*/ 0 h 2448000"/>
              <a:gd name="connsiteX6" fmla="*/ 452339 w 1323997"/>
              <a:gd name="connsiteY6" fmla="*/ 0 h 2448000"/>
              <a:gd name="connsiteX7" fmla="*/ 505115 w 1323997"/>
              <a:gd name="connsiteY7" fmla="*/ 0 h 2448000"/>
              <a:gd name="connsiteX8" fmla="*/ 571025 w 1323997"/>
              <a:gd name="connsiteY8" fmla="*/ 0 h 2448000"/>
              <a:gd name="connsiteX9" fmla="*/ 651527 w 1323997"/>
              <a:gd name="connsiteY9" fmla="*/ 0 h 2448000"/>
              <a:gd name="connsiteX10" fmla="*/ 748080 w 1323997"/>
              <a:gd name="connsiteY10" fmla="*/ 0 h 2448000"/>
              <a:gd name="connsiteX11" fmla="*/ 862145 w 1323997"/>
              <a:gd name="connsiteY11" fmla="*/ 0 h 2448000"/>
              <a:gd name="connsiteX12" fmla="*/ 995180 w 1323997"/>
              <a:gd name="connsiteY12" fmla="*/ 0 h 2448000"/>
              <a:gd name="connsiteX13" fmla="*/ 1148644 w 1323997"/>
              <a:gd name="connsiteY13" fmla="*/ 0 h 2448000"/>
              <a:gd name="connsiteX14" fmla="*/ 1323997 w 1323997"/>
              <a:gd name="connsiteY14" fmla="*/ 0 h 2448000"/>
              <a:gd name="connsiteX15" fmla="*/ 1323997 w 1323997"/>
              <a:gd name="connsiteY15" fmla="*/ 612794 h 2448000"/>
              <a:gd name="connsiteX16" fmla="*/ 900700 w 1323997"/>
              <a:gd name="connsiteY16" fmla="*/ 612794 h 2448000"/>
              <a:gd name="connsiteX17" fmla="*/ 900700 w 1323997"/>
              <a:gd name="connsiteY17" fmla="*/ 1225588 h 2448000"/>
              <a:gd name="connsiteX18" fmla="*/ 1323997 w 1323997"/>
              <a:gd name="connsiteY18" fmla="*/ 1225588 h 2448000"/>
              <a:gd name="connsiteX19" fmla="*/ 1323997 w 1323997"/>
              <a:gd name="connsiteY19" fmla="*/ 1835206 h 2448000"/>
              <a:gd name="connsiteX20" fmla="*/ 900700 w 1323997"/>
              <a:gd name="connsiteY20" fmla="*/ 1835206 h 2448000"/>
              <a:gd name="connsiteX21" fmla="*/ 900700 w 1323997"/>
              <a:gd name="connsiteY21" fmla="*/ 2448000 h 2448000"/>
              <a:gd name="connsiteX22" fmla="*/ 898941 w 1323997"/>
              <a:gd name="connsiteY22" fmla="*/ 2448000 h 2448000"/>
              <a:gd name="connsiteX23" fmla="*/ 886627 w 1323997"/>
              <a:gd name="connsiteY23" fmla="*/ 2448000 h 2448000"/>
              <a:gd name="connsiteX24" fmla="*/ 873213 w 1323997"/>
              <a:gd name="connsiteY24" fmla="*/ 2448000 h 2448000"/>
              <a:gd name="connsiteX25" fmla="*/ 853202 w 1323997"/>
              <a:gd name="connsiteY25" fmla="*/ 2448000 h 2448000"/>
              <a:gd name="connsiteX26" fmla="*/ 825275 w 1323997"/>
              <a:gd name="connsiteY26" fmla="*/ 2448000 h 2448000"/>
              <a:gd name="connsiteX27" fmla="*/ 788113 w 1323997"/>
              <a:gd name="connsiteY27" fmla="*/ 2448000 h 2448000"/>
              <a:gd name="connsiteX28" fmla="*/ 740395 w 1323997"/>
              <a:gd name="connsiteY28" fmla="*/ 2448000 h 2448000"/>
              <a:gd name="connsiteX29" fmla="*/ 680803 w 1323997"/>
              <a:gd name="connsiteY29" fmla="*/ 2448000 h 2448000"/>
              <a:gd name="connsiteX30" fmla="*/ 608017 w 1323997"/>
              <a:gd name="connsiteY30" fmla="*/ 2448000 h 2448000"/>
              <a:gd name="connsiteX31" fmla="*/ 520717 w 1323997"/>
              <a:gd name="connsiteY31" fmla="*/ 2448000 h 2448000"/>
              <a:gd name="connsiteX32" fmla="*/ 417586 w 1323997"/>
              <a:gd name="connsiteY32" fmla="*/ 2448000 h 2448000"/>
              <a:gd name="connsiteX33" fmla="*/ 297302 w 1323997"/>
              <a:gd name="connsiteY33" fmla="*/ 2448000 h 2448000"/>
              <a:gd name="connsiteX34" fmla="*/ 158546 w 1323997"/>
              <a:gd name="connsiteY34" fmla="*/ 2448000 h 2448000"/>
              <a:gd name="connsiteX35" fmla="*/ 0 w 1323997"/>
              <a:gd name="connsiteY35" fmla="*/ 2448000 h 2448000"/>
              <a:gd name="connsiteX36" fmla="*/ 0 w 1323997"/>
              <a:gd name="connsiteY36" fmla="*/ 2443857 h 2448000"/>
              <a:gd name="connsiteX37" fmla="*/ 0 w 1323997"/>
              <a:gd name="connsiteY37" fmla="*/ 2414860 h 2448000"/>
              <a:gd name="connsiteX38" fmla="*/ 0 w 1323997"/>
              <a:gd name="connsiteY38" fmla="*/ 2383273 h 2448000"/>
              <a:gd name="connsiteX39" fmla="*/ 0 w 1323997"/>
              <a:gd name="connsiteY39" fmla="*/ 2336152 h 2448000"/>
              <a:gd name="connsiteX40" fmla="*/ 0 w 1323997"/>
              <a:gd name="connsiteY40" fmla="*/ 2270390 h 2448000"/>
              <a:gd name="connsiteX41" fmla="*/ 0 w 1323997"/>
              <a:gd name="connsiteY41" fmla="*/ 2182879 h 2448000"/>
              <a:gd name="connsiteX42" fmla="*/ 0 w 1323997"/>
              <a:gd name="connsiteY42" fmla="*/ 2070514 h 2448000"/>
              <a:gd name="connsiteX43" fmla="*/ 0 w 1323997"/>
              <a:gd name="connsiteY43" fmla="*/ 1930186 h 2448000"/>
              <a:gd name="connsiteX44" fmla="*/ 0 w 1323997"/>
              <a:gd name="connsiteY44" fmla="*/ 1758790 h 2448000"/>
              <a:gd name="connsiteX45" fmla="*/ 0 w 1323997"/>
              <a:gd name="connsiteY45" fmla="*/ 1553218 h 2448000"/>
              <a:gd name="connsiteX46" fmla="*/ 0 w 1323997"/>
              <a:gd name="connsiteY46" fmla="*/ 1310363 h 2448000"/>
              <a:gd name="connsiteX47" fmla="*/ 0 w 1323997"/>
              <a:gd name="connsiteY47" fmla="*/ 1027119 h 2448000"/>
              <a:gd name="connsiteX48" fmla="*/ 0 w 1323997"/>
              <a:gd name="connsiteY48" fmla="*/ 700379 h 2448000"/>
              <a:gd name="connsiteX49" fmla="*/ 0 w 1323997"/>
              <a:gd name="connsiteY49" fmla="*/ 327035 h 2448000"/>
              <a:gd name="connsiteX50" fmla="*/ 327817 w 1323997"/>
              <a:gd name="connsiteY50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3997" h="2448000">
                <a:moveTo>
                  <a:pt x="327817" y="0"/>
                </a:moveTo>
                <a:lnTo>
                  <a:pt x="329762" y="0"/>
                </a:lnTo>
                <a:lnTo>
                  <a:pt x="343382" y="0"/>
                </a:lnTo>
                <a:lnTo>
                  <a:pt x="358218" y="0"/>
                </a:lnTo>
                <a:lnTo>
                  <a:pt x="380350" y="0"/>
                </a:lnTo>
                <a:lnTo>
                  <a:pt x="411237" y="0"/>
                </a:lnTo>
                <a:lnTo>
                  <a:pt x="452339" y="0"/>
                </a:lnTo>
                <a:lnTo>
                  <a:pt x="505115" y="0"/>
                </a:lnTo>
                <a:lnTo>
                  <a:pt x="571025" y="0"/>
                </a:lnTo>
                <a:lnTo>
                  <a:pt x="651527" y="0"/>
                </a:lnTo>
                <a:lnTo>
                  <a:pt x="748080" y="0"/>
                </a:lnTo>
                <a:lnTo>
                  <a:pt x="862145" y="0"/>
                </a:lnTo>
                <a:lnTo>
                  <a:pt x="995180" y="0"/>
                </a:lnTo>
                <a:lnTo>
                  <a:pt x="1148644" y="0"/>
                </a:lnTo>
                <a:lnTo>
                  <a:pt x="1323997" y="0"/>
                </a:lnTo>
                <a:cubicBezTo>
                  <a:pt x="1323997" y="0"/>
                  <a:pt x="1323997" y="0"/>
                  <a:pt x="1323997" y="612794"/>
                </a:cubicBezTo>
                <a:cubicBezTo>
                  <a:pt x="1323997" y="612794"/>
                  <a:pt x="1323997" y="612794"/>
                  <a:pt x="900700" y="612794"/>
                </a:cubicBezTo>
                <a:cubicBezTo>
                  <a:pt x="900700" y="612794"/>
                  <a:pt x="900700" y="612794"/>
                  <a:pt x="900700" y="1225588"/>
                </a:cubicBezTo>
                <a:lnTo>
                  <a:pt x="1323997" y="1225588"/>
                </a:lnTo>
                <a:cubicBezTo>
                  <a:pt x="1323997" y="1225588"/>
                  <a:pt x="1323997" y="1225588"/>
                  <a:pt x="1323997" y="1835206"/>
                </a:cubicBezTo>
                <a:cubicBezTo>
                  <a:pt x="1323997" y="1835206"/>
                  <a:pt x="1323997" y="1835206"/>
                  <a:pt x="900700" y="1835206"/>
                </a:cubicBezTo>
                <a:cubicBezTo>
                  <a:pt x="900700" y="1835206"/>
                  <a:pt x="900700" y="1835206"/>
                  <a:pt x="900700" y="2448000"/>
                </a:cubicBezTo>
                <a:lnTo>
                  <a:pt x="898941" y="2448000"/>
                </a:lnTo>
                <a:lnTo>
                  <a:pt x="886627" y="2448000"/>
                </a:lnTo>
                <a:lnTo>
                  <a:pt x="873213" y="2448000"/>
                </a:lnTo>
                <a:lnTo>
                  <a:pt x="853202" y="2448000"/>
                </a:lnTo>
                <a:lnTo>
                  <a:pt x="825275" y="2448000"/>
                </a:lnTo>
                <a:lnTo>
                  <a:pt x="788113" y="2448000"/>
                </a:lnTo>
                <a:lnTo>
                  <a:pt x="740395" y="2448000"/>
                </a:lnTo>
                <a:lnTo>
                  <a:pt x="680803" y="2448000"/>
                </a:lnTo>
                <a:lnTo>
                  <a:pt x="608017" y="2448000"/>
                </a:lnTo>
                <a:lnTo>
                  <a:pt x="520717" y="2448000"/>
                </a:lnTo>
                <a:lnTo>
                  <a:pt x="417586" y="2448000"/>
                </a:lnTo>
                <a:lnTo>
                  <a:pt x="297302" y="2448000"/>
                </a:lnTo>
                <a:lnTo>
                  <a:pt x="158546" y="2448000"/>
                </a:lnTo>
                <a:lnTo>
                  <a:pt x="0" y="2448000"/>
                </a:lnTo>
                <a:lnTo>
                  <a:pt x="0" y="2443857"/>
                </a:lnTo>
                <a:lnTo>
                  <a:pt x="0" y="2414860"/>
                </a:lnTo>
                <a:lnTo>
                  <a:pt x="0" y="2383273"/>
                </a:lnTo>
                <a:lnTo>
                  <a:pt x="0" y="2336152"/>
                </a:lnTo>
                <a:lnTo>
                  <a:pt x="0" y="2270390"/>
                </a:lnTo>
                <a:lnTo>
                  <a:pt x="0" y="2182879"/>
                </a:lnTo>
                <a:lnTo>
                  <a:pt x="0" y="2070514"/>
                </a:lnTo>
                <a:lnTo>
                  <a:pt x="0" y="1930186"/>
                </a:lnTo>
                <a:lnTo>
                  <a:pt x="0" y="1758790"/>
                </a:lnTo>
                <a:lnTo>
                  <a:pt x="0" y="1553218"/>
                </a:lnTo>
                <a:lnTo>
                  <a:pt x="0" y="1310363"/>
                </a:lnTo>
                <a:lnTo>
                  <a:pt x="0" y="1027119"/>
                </a:lnTo>
                <a:lnTo>
                  <a:pt x="0" y="700379"/>
                </a:lnTo>
                <a:lnTo>
                  <a:pt x="0" y="327035"/>
                </a:lnTo>
                <a:cubicBezTo>
                  <a:pt x="127308" y="200031"/>
                  <a:pt x="200509" y="127004"/>
                  <a:pt x="3278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billederne udskiftes. </a:t>
            </a:r>
          </a:p>
        </p:txBody>
      </p:sp>
      <p:pic>
        <p:nvPicPr>
          <p:cNvPr id="19" name="Logo nav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7" userDrawn="1">
          <p15:clr>
            <a:srgbClr val="000000"/>
          </p15:clr>
        </p15:guide>
        <p15:guide id="2" orient="horz" pos="1809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7346400" y="1987550"/>
            <a:ext cx="4392000" cy="439350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graﬁkken udskiftes. </a:t>
            </a:r>
          </a:p>
        </p:txBody>
      </p:sp>
    </p:spTree>
    <p:extLst>
      <p:ext uri="{BB962C8B-B14F-4D97-AF65-F5344CB8AC3E}">
        <p14:creationId xmlns:p14="http://schemas.microsoft.com/office/powerpoint/2010/main" val="31903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bg2"/>
                </a:solidFill>
              </a:defRPr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34289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51727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04010" y="2000207"/>
            <a:ext cx="5112790" cy="720000"/>
          </a:xfrm>
        </p:spPr>
        <p:txBody>
          <a:bodyPr anchor="t" anchorCtr="0"/>
          <a:lstStyle>
            <a:lvl1pPr>
              <a:lnSpc>
                <a:spcPct val="97000"/>
              </a:lnSpc>
              <a:defRPr lang="da-DK" sz="2400" dirty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04009" y="2835762"/>
            <a:ext cx="5112791" cy="326623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540800" y="1540800"/>
            <a:ext cx="2448000" cy="24480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8" name="Freeform: Shape 4"/>
          <p:cNvSpPr>
            <a:spLocks noGrp="1"/>
          </p:cNvSpPr>
          <p:nvPr>
            <p:ph type="pic" sz="quarter" idx="16" hasCustomPrompt="1"/>
          </p:nvPr>
        </p:nvSpPr>
        <p:spPr>
          <a:xfrm>
            <a:off x="9532800" y="4204800"/>
            <a:ext cx="2448000" cy="2448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24" name="grafik nederst"/>
          <p:cNvSpPr/>
          <p:nvPr userDrawn="1"/>
        </p:nvSpPr>
        <p:spPr>
          <a:xfrm>
            <a:off x="0" y="4204800"/>
            <a:ext cx="3988800" cy="2653200"/>
          </a:xfrm>
          <a:custGeom>
            <a:avLst/>
            <a:gdLst>
              <a:gd name="connsiteX0" fmla="*/ 0 w 3988800"/>
              <a:gd name="connsiteY0" fmla="*/ 0 h 2620800"/>
              <a:gd name="connsiteX1" fmla="*/ 6469 w 3988800"/>
              <a:gd name="connsiteY1" fmla="*/ 0 h 2620800"/>
              <a:gd name="connsiteX2" fmla="*/ 21831 w 3988800"/>
              <a:gd name="connsiteY2" fmla="*/ 0 h 2620800"/>
              <a:gd name="connsiteX3" fmla="*/ 51748 w 3988800"/>
              <a:gd name="connsiteY3" fmla="*/ 0 h 2620800"/>
              <a:gd name="connsiteX4" fmla="*/ 101071 w 3988800"/>
              <a:gd name="connsiteY4" fmla="*/ 0 h 2620800"/>
              <a:gd name="connsiteX5" fmla="*/ 174650 w 3988800"/>
              <a:gd name="connsiteY5" fmla="*/ 0 h 2620800"/>
              <a:gd name="connsiteX6" fmla="*/ 277337 w 3988800"/>
              <a:gd name="connsiteY6" fmla="*/ 0 h 2620800"/>
              <a:gd name="connsiteX7" fmla="*/ 413984 w 3988800"/>
              <a:gd name="connsiteY7" fmla="*/ 0 h 2620800"/>
              <a:gd name="connsiteX8" fmla="*/ 589443 w 3988800"/>
              <a:gd name="connsiteY8" fmla="*/ 0 h 2620800"/>
              <a:gd name="connsiteX9" fmla="*/ 693242 w 3988800"/>
              <a:gd name="connsiteY9" fmla="*/ 0 h 2620800"/>
              <a:gd name="connsiteX10" fmla="*/ 808563 w 3988800"/>
              <a:gd name="connsiteY10" fmla="*/ 0 h 2620800"/>
              <a:gd name="connsiteX11" fmla="*/ 936013 w 3988800"/>
              <a:gd name="connsiteY11" fmla="*/ 0 h 2620800"/>
              <a:gd name="connsiteX12" fmla="*/ 1076198 w 3988800"/>
              <a:gd name="connsiteY12" fmla="*/ 0 h 2620800"/>
              <a:gd name="connsiteX13" fmla="*/ 1229724 w 3988800"/>
              <a:gd name="connsiteY13" fmla="*/ 0 h 2620800"/>
              <a:gd name="connsiteX14" fmla="*/ 1397197 w 3988800"/>
              <a:gd name="connsiteY14" fmla="*/ 0 h 2620800"/>
              <a:gd name="connsiteX15" fmla="*/ 1579225 w 3988800"/>
              <a:gd name="connsiteY15" fmla="*/ 0 h 2620800"/>
              <a:gd name="connsiteX16" fmla="*/ 1776413 w 3988800"/>
              <a:gd name="connsiteY16" fmla="*/ 0 h 2620800"/>
              <a:gd name="connsiteX17" fmla="*/ 1989369 w 3988800"/>
              <a:gd name="connsiteY17" fmla="*/ 0 h 2620800"/>
              <a:gd name="connsiteX18" fmla="*/ 2218697 w 3988800"/>
              <a:gd name="connsiteY18" fmla="*/ 0 h 2620800"/>
              <a:gd name="connsiteX19" fmla="*/ 2465006 w 3988800"/>
              <a:gd name="connsiteY19" fmla="*/ 0 h 2620800"/>
              <a:gd name="connsiteX20" fmla="*/ 2728901 w 3988800"/>
              <a:gd name="connsiteY20" fmla="*/ 0 h 2620800"/>
              <a:gd name="connsiteX21" fmla="*/ 3010988 w 3988800"/>
              <a:gd name="connsiteY21" fmla="*/ 0 h 2620800"/>
              <a:gd name="connsiteX22" fmla="*/ 3311875 w 3988800"/>
              <a:gd name="connsiteY22" fmla="*/ 0 h 2620800"/>
              <a:gd name="connsiteX23" fmla="*/ 3988800 w 3988800"/>
              <a:gd name="connsiteY23" fmla="*/ 681670 h 2620800"/>
              <a:gd name="connsiteX24" fmla="*/ 3988800 w 3988800"/>
              <a:gd name="connsiteY24" fmla="*/ 685460 h 2620800"/>
              <a:gd name="connsiteX25" fmla="*/ 3988800 w 3988800"/>
              <a:gd name="connsiteY25" fmla="*/ 694461 h 2620800"/>
              <a:gd name="connsiteX26" fmla="*/ 3988800 w 3988800"/>
              <a:gd name="connsiteY26" fmla="*/ 711988 h 2620800"/>
              <a:gd name="connsiteX27" fmla="*/ 3988800 w 3988800"/>
              <a:gd name="connsiteY27" fmla="*/ 740886 h 2620800"/>
              <a:gd name="connsiteX28" fmla="*/ 3988800 w 3988800"/>
              <a:gd name="connsiteY28" fmla="*/ 783995 h 2620800"/>
              <a:gd name="connsiteX29" fmla="*/ 3988800 w 3988800"/>
              <a:gd name="connsiteY29" fmla="*/ 844158 h 2620800"/>
              <a:gd name="connsiteX30" fmla="*/ 3988800 w 3988800"/>
              <a:gd name="connsiteY30" fmla="*/ 924218 h 2620800"/>
              <a:gd name="connsiteX31" fmla="*/ 3988800 w 3988800"/>
              <a:gd name="connsiteY31" fmla="*/ 1027016 h 2620800"/>
              <a:gd name="connsiteX32" fmla="*/ 3988800 w 3988800"/>
              <a:gd name="connsiteY32" fmla="*/ 1155396 h 2620800"/>
              <a:gd name="connsiteX33" fmla="*/ 3988800 w 3988800"/>
              <a:gd name="connsiteY33" fmla="*/ 1230067 h 2620800"/>
              <a:gd name="connsiteX34" fmla="*/ 3988800 w 3988800"/>
              <a:gd name="connsiteY34" fmla="*/ 1312199 h 2620800"/>
              <a:gd name="connsiteX35" fmla="*/ 3988800 w 3988800"/>
              <a:gd name="connsiteY35" fmla="*/ 1402148 h 2620800"/>
              <a:gd name="connsiteX36" fmla="*/ 3988800 w 3988800"/>
              <a:gd name="connsiteY36" fmla="*/ 1500268 h 2620800"/>
              <a:gd name="connsiteX37" fmla="*/ 3988800 w 3988800"/>
              <a:gd name="connsiteY37" fmla="*/ 1606916 h 2620800"/>
              <a:gd name="connsiteX38" fmla="*/ 3988800 w 3988800"/>
              <a:gd name="connsiteY38" fmla="*/ 1722446 h 2620800"/>
              <a:gd name="connsiteX39" fmla="*/ 3988800 w 3988800"/>
              <a:gd name="connsiteY39" fmla="*/ 1847213 h 2620800"/>
              <a:gd name="connsiteX40" fmla="*/ 3988800 w 3988800"/>
              <a:gd name="connsiteY40" fmla="*/ 1981574 h 2620800"/>
              <a:gd name="connsiteX41" fmla="*/ 3988800 w 3988800"/>
              <a:gd name="connsiteY41" fmla="*/ 2125882 h 2620800"/>
              <a:gd name="connsiteX42" fmla="*/ 3988800 w 3988800"/>
              <a:gd name="connsiteY42" fmla="*/ 2280495 h 2620800"/>
              <a:gd name="connsiteX43" fmla="*/ 3988800 w 3988800"/>
              <a:gd name="connsiteY43" fmla="*/ 2445766 h 2620800"/>
              <a:gd name="connsiteX44" fmla="*/ 3988800 w 3988800"/>
              <a:gd name="connsiteY44" fmla="*/ 2620800 h 2620800"/>
              <a:gd name="connsiteX45" fmla="*/ 2122510 w 3988800"/>
              <a:gd name="connsiteY45" fmla="*/ 2620800 h 2620800"/>
              <a:gd name="connsiteX46" fmla="*/ 2122510 w 3988800"/>
              <a:gd name="connsiteY46" fmla="*/ 2619425 h 2620800"/>
              <a:gd name="connsiteX47" fmla="*/ 2122510 w 3988800"/>
              <a:gd name="connsiteY47" fmla="*/ 1277735 h 2620800"/>
              <a:gd name="connsiteX48" fmla="*/ 765495 w 3988800"/>
              <a:gd name="connsiteY48" fmla="*/ 1277735 h 2620800"/>
              <a:gd name="connsiteX49" fmla="*/ 765495 w 3988800"/>
              <a:gd name="connsiteY49" fmla="*/ 2499919 h 2620800"/>
              <a:gd name="connsiteX50" fmla="*/ 765495 w 3988800"/>
              <a:gd name="connsiteY50" fmla="*/ 2620800 h 2620800"/>
              <a:gd name="connsiteX51" fmla="*/ 0 w 3988800"/>
              <a:gd name="connsiteY51" fmla="*/ 2620800 h 2620800"/>
              <a:gd name="connsiteX52" fmla="*/ 0 w 3988800"/>
              <a:gd name="connsiteY52" fmla="*/ 2616930 h 2620800"/>
              <a:gd name="connsiteX53" fmla="*/ 0 w 3988800"/>
              <a:gd name="connsiteY53" fmla="*/ 2604767 h 2620800"/>
              <a:gd name="connsiteX54" fmla="*/ 0 w 3988800"/>
              <a:gd name="connsiteY54" fmla="*/ 2581081 h 2620800"/>
              <a:gd name="connsiteX55" fmla="*/ 0 w 3988800"/>
              <a:gd name="connsiteY55" fmla="*/ 2542032 h 2620800"/>
              <a:gd name="connsiteX56" fmla="*/ 0 w 3988800"/>
              <a:gd name="connsiteY56" fmla="*/ 2483779 h 2620800"/>
              <a:gd name="connsiteX57" fmla="*/ 0 w 3988800"/>
              <a:gd name="connsiteY57" fmla="*/ 2402480 h 2620800"/>
              <a:gd name="connsiteX58" fmla="*/ 0 w 3988800"/>
              <a:gd name="connsiteY58" fmla="*/ 2351988 h 2620800"/>
              <a:gd name="connsiteX59" fmla="*/ 0 w 3988800"/>
              <a:gd name="connsiteY59" fmla="*/ 2294295 h 2620800"/>
              <a:gd name="connsiteX60" fmla="*/ 0 w 3988800"/>
              <a:gd name="connsiteY60" fmla="*/ 2228919 h 2620800"/>
              <a:gd name="connsiteX61" fmla="*/ 0 w 3988800"/>
              <a:gd name="connsiteY61" fmla="*/ 2155382 h 2620800"/>
              <a:gd name="connsiteX62" fmla="*/ 0 w 3988800"/>
              <a:gd name="connsiteY62" fmla="*/ 2073203 h 2620800"/>
              <a:gd name="connsiteX63" fmla="*/ 0 w 3988800"/>
              <a:gd name="connsiteY63" fmla="*/ 1981902 h 2620800"/>
              <a:gd name="connsiteX64" fmla="*/ 0 w 3988800"/>
              <a:gd name="connsiteY64" fmla="*/ 1880998 h 2620800"/>
              <a:gd name="connsiteX65" fmla="*/ 0 w 3988800"/>
              <a:gd name="connsiteY65" fmla="*/ 1770012 h 2620800"/>
              <a:gd name="connsiteX66" fmla="*/ 0 w 3988800"/>
              <a:gd name="connsiteY66" fmla="*/ 1648464 h 2620800"/>
              <a:gd name="connsiteX67" fmla="*/ 0 w 3988800"/>
              <a:gd name="connsiteY67" fmla="*/ 1515873 h 2620800"/>
              <a:gd name="connsiteX68" fmla="*/ 0 w 3988800"/>
              <a:gd name="connsiteY68" fmla="*/ 1371760 h 2620800"/>
              <a:gd name="connsiteX69" fmla="*/ 0 w 3988800"/>
              <a:gd name="connsiteY69" fmla="*/ 1215643 h 2620800"/>
              <a:gd name="connsiteX70" fmla="*/ 0 w 3988800"/>
              <a:gd name="connsiteY70" fmla="*/ 1047044 h 2620800"/>
              <a:gd name="connsiteX71" fmla="*/ 0 w 3988800"/>
              <a:gd name="connsiteY71" fmla="*/ 865482 h 2620800"/>
              <a:gd name="connsiteX72" fmla="*/ 0 w 3988800"/>
              <a:gd name="connsiteY72" fmla="*/ 670476 h 2620800"/>
              <a:gd name="connsiteX73" fmla="*/ 0 w 3988800"/>
              <a:gd name="connsiteY73" fmla="*/ 461548 h 2620800"/>
              <a:gd name="connsiteX74" fmla="*/ 0 w 3988800"/>
              <a:gd name="connsiteY74" fmla="*/ 238216 h 26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988800" h="2620800">
                <a:moveTo>
                  <a:pt x="0" y="0"/>
                </a:moveTo>
                <a:lnTo>
                  <a:pt x="6469" y="0"/>
                </a:lnTo>
                <a:lnTo>
                  <a:pt x="21831" y="0"/>
                </a:lnTo>
                <a:lnTo>
                  <a:pt x="51748" y="0"/>
                </a:lnTo>
                <a:lnTo>
                  <a:pt x="101071" y="0"/>
                </a:lnTo>
                <a:lnTo>
                  <a:pt x="174650" y="0"/>
                </a:lnTo>
                <a:lnTo>
                  <a:pt x="277337" y="0"/>
                </a:lnTo>
                <a:lnTo>
                  <a:pt x="413984" y="0"/>
                </a:lnTo>
                <a:lnTo>
                  <a:pt x="589443" y="0"/>
                </a:lnTo>
                <a:lnTo>
                  <a:pt x="693242" y="0"/>
                </a:lnTo>
                <a:lnTo>
                  <a:pt x="808563" y="0"/>
                </a:lnTo>
                <a:lnTo>
                  <a:pt x="936013" y="0"/>
                </a:lnTo>
                <a:lnTo>
                  <a:pt x="1076198" y="0"/>
                </a:lnTo>
                <a:lnTo>
                  <a:pt x="1229724" y="0"/>
                </a:lnTo>
                <a:lnTo>
                  <a:pt x="1397197" y="0"/>
                </a:lnTo>
                <a:lnTo>
                  <a:pt x="1579225" y="0"/>
                </a:lnTo>
                <a:lnTo>
                  <a:pt x="1776413" y="0"/>
                </a:lnTo>
                <a:lnTo>
                  <a:pt x="1989369" y="0"/>
                </a:lnTo>
                <a:lnTo>
                  <a:pt x="2218697" y="0"/>
                </a:lnTo>
                <a:lnTo>
                  <a:pt x="2465006" y="0"/>
                </a:lnTo>
                <a:lnTo>
                  <a:pt x="2728901" y="0"/>
                </a:lnTo>
                <a:lnTo>
                  <a:pt x="3010988" y="0"/>
                </a:lnTo>
                <a:lnTo>
                  <a:pt x="3311875" y="0"/>
                </a:lnTo>
                <a:cubicBezTo>
                  <a:pt x="3577584" y="266327"/>
                  <a:pt x="3726254" y="415343"/>
                  <a:pt x="3988800" y="681670"/>
                </a:cubicBezTo>
                <a:lnTo>
                  <a:pt x="3988800" y="685460"/>
                </a:lnTo>
                <a:lnTo>
                  <a:pt x="3988800" y="694461"/>
                </a:lnTo>
                <a:lnTo>
                  <a:pt x="3988800" y="711988"/>
                </a:lnTo>
                <a:lnTo>
                  <a:pt x="3988800" y="740886"/>
                </a:lnTo>
                <a:lnTo>
                  <a:pt x="3988800" y="783995"/>
                </a:lnTo>
                <a:lnTo>
                  <a:pt x="3988800" y="844158"/>
                </a:lnTo>
                <a:lnTo>
                  <a:pt x="3988800" y="924218"/>
                </a:lnTo>
                <a:lnTo>
                  <a:pt x="3988800" y="1027016"/>
                </a:lnTo>
                <a:lnTo>
                  <a:pt x="3988800" y="1155396"/>
                </a:lnTo>
                <a:lnTo>
                  <a:pt x="3988800" y="1230067"/>
                </a:lnTo>
                <a:lnTo>
                  <a:pt x="3988800" y="1312199"/>
                </a:lnTo>
                <a:lnTo>
                  <a:pt x="3988800" y="1402148"/>
                </a:lnTo>
                <a:lnTo>
                  <a:pt x="3988800" y="1500268"/>
                </a:lnTo>
                <a:lnTo>
                  <a:pt x="3988800" y="1606916"/>
                </a:lnTo>
                <a:lnTo>
                  <a:pt x="3988800" y="1722446"/>
                </a:lnTo>
                <a:lnTo>
                  <a:pt x="3988800" y="1847213"/>
                </a:lnTo>
                <a:lnTo>
                  <a:pt x="3988800" y="1981574"/>
                </a:lnTo>
                <a:lnTo>
                  <a:pt x="3988800" y="2125882"/>
                </a:lnTo>
                <a:lnTo>
                  <a:pt x="3988800" y="2280495"/>
                </a:lnTo>
                <a:lnTo>
                  <a:pt x="3988800" y="2445766"/>
                </a:lnTo>
                <a:lnTo>
                  <a:pt x="3988800" y="2620800"/>
                </a:lnTo>
                <a:lnTo>
                  <a:pt x="2122510" y="2620800"/>
                </a:lnTo>
                <a:lnTo>
                  <a:pt x="2122510" y="2619425"/>
                </a:lnTo>
                <a:cubicBezTo>
                  <a:pt x="2122510" y="2601046"/>
                  <a:pt x="2122510" y="2454011"/>
                  <a:pt x="2122510" y="1277735"/>
                </a:cubicBezTo>
                <a:cubicBezTo>
                  <a:pt x="2122510" y="1277735"/>
                  <a:pt x="2122510" y="1277735"/>
                  <a:pt x="765495" y="1277735"/>
                </a:cubicBezTo>
                <a:cubicBezTo>
                  <a:pt x="765495" y="1277735"/>
                  <a:pt x="765495" y="1277735"/>
                  <a:pt x="765495" y="2499919"/>
                </a:cubicBezTo>
                <a:lnTo>
                  <a:pt x="765495" y="2620800"/>
                </a:lnTo>
                <a:lnTo>
                  <a:pt x="0" y="2620800"/>
                </a:lnTo>
                <a:lnTo>
                  <a:pt x="0" y="2616930"/>
                </a:lnTo>
                <a:lnTo>
                  <a:pt x="0" y="2604767"/>
                </a:lnTo>
                <a:lnTo>
                  <a:pt x="0" y="2581081"/>
                </a:lnTo>
                <a:lnTo>
                  <a:pt x="0" y="2542032"/>
                </a:lnTo>
                <a:lnTo>
                  <a:pt x="0" y="2483779"/>
                </a:lnTo>
                <a:lnTo>
                  <a:pt x="0" y="2402480"/>
                </a:lnTo>
                <a:lnTo>
                  <a:pt x="0" y="2351988"/>
                </a:lnTo>
                <a:lnTo>
                  <a:pt x="0" y="2294295"/>
                </a:lnTo>
                <a:lnTo>
                  <a:pt x="0" y="2228919"/>
                </a:lnTo>
                <a:lnTo>
                  <a:pt x="0" y="2155382"/>
                </a:lnTo>
                <a:lnTo>
                  <a:pt x="0" y="2073203"/>
                </a:lnTo>
                <a:lnTo>
                  <a:pt x="0" y="1981902"/>
                </a:lnTo>
                <a:lnTo>
                  <a:pt x="0" y="1880998"/>
                </a:lnTo>
                <a:lnTo>
                  <a:pt x="0" y="1770012"/>
                </a:lnTo>
                <a:lnTo>
                  <a:pt x="0" y="1648464"/>
                </a:lnTo>
                <a:lnTo>
                  <a:pt x="0" y="1515873"/>
                </a:lnTo>
                <a:lnTo>
                  <a:pt x="0" y="1371760"/>
                </a:lnTo>
                <a:lnTo>
                  <a:pt x="0" y="1215643"/>
                </a:lnTo>
                <a:lnTo>
                  <a:pt x="0" y="1047044"/>
                </a:lnTo>
                <a:lnTo>
                  <a:pt x="0" y="865482"/>
                </a:lnTo>
                <a:lnTo>
                  <a:pt x="0" y="670476"/>
                </a:lnTo>
                <a:lnTo>
                  <a:pt x="0" y="461548"/>
                </a:lnTo>
                <a:lnTo>
                  <a:pt x="0" y="238216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Grafik top"/>
          <p:cNvSpPr/>
          <p:nvPr userDrawn="1"/>
        </p:nvSpPr>
        <p:spPr>
          <a:xfrm>
            <a:off x="4204009" y="0"/>
            <a:ext cx="2448000" cy="1327939"/>
          </a:xfrm>
          <a:custGeom>
            <a:avLst/>
            <a:gdLst>
              <a:gd name="connsiteX0" fmla="*/ 0 w 2448000"/>
              <a:gd name="connsiteY0" fmla="*/ 0 h 1327939"/>
              <a:gd name="connsiteX1" fmla="*/ 2448000 w 2448000"/>
              <a:gd name="connsiteY1" fmla="*/ 0 h 1327939"/>
              <a:gd name="connsiteX2" fmla="*/ 2448000 w 2448000"/>
              <a:gd name="connsiteY2" fmla="*/ 1327939 h 1327939"/>
              <a:gd name="connsiteX3" fmla="*/ 1796441 w 2448000"/>
              <a:gd name="connsiteY3" fmla="*/ 1327939 h 1327939"/>
              <a:gd name="connsiteX4" fmla="*/ 898221 w 2448000"/>
              <a:gd name="connsiteY4" fmla="*/ 262175 h 1327939"/>
              <a:gd name="connsiteX5" fmla="*/ 898221 w 2448000"/>
              <a:gd name="connsiteY5" fmla="*/ 1327939 h 1327939"/>
              <a:gd name="connsiteX6" fmla="*/ 0 w 2448000"/>
              <a:gd name="connsiteY6" fmla="*/ 1327939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8000" h="1327939">
                <a:moveTo>
                  <a:pt x="0" y="0"/>
                </a:moveTo>
                <a:lnTo>
                  <a:pt x="2448000" y="0"/>
                </a:lnTo>
                <a:lnTo>
                  <a:pt x="2448000" y="1327939"/>
                </a:lnTo>
                <a:lnTo>
                  <a:pt x="1796441" y="1327939"/>
                </a:lnTo>
                <a:lnTo>
                  <a:pt x="898221" y="262175"/>
                </a:lnTo>
                <a:lnTo>
                  <a:pt x="898221" y="1327939"/>
                </a:lnTo>
                <a:lnTo>
                  <a:pt x="0" y="132793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billederne udskiftes. </a:t>
            </a:r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Slide Number Placeholder 13" hidden="1"/>
          <p:cNvSpPr>
            <a:spLocks noGrp="1"/>
          </p:cNvSpPr>
          <p:nvPr>
            <p:ph type="sldNum" sz="quarter" idx="12"/>
          </p:nvPr>
        </p:nvSpPr>
        <p:spPr>
          <a:xfrm>
            <a:off x="0" y="69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78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2" name="smid u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" y="0"/>
            <a:ext cx="12179334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70893" y="1964224"/>
            <a:ext cx="4472585" cy="733525"/>
          </a:xfrm>
        </p:spPr>
        <p:txBody>
          <a:bodyPr anchor="t" anchorCtr="0"/>
          <a:lstStyle>
            <a:lvl1pPr>
              <a:lnSpc>
                <a:spcPct val="93000"/>
              </a:lnSpc>
              <a:defRPr sz="25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70894" y="2840798"/>
            <a:ext cx="4472585" cy="322498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billedet udskiftes. 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208799" y="208799"/>
            <a:ext cx="6444000" cy="6444000"/>
          </a:xfrm>
          <a:custGeom>
            <a:avLst/>
            <a:gdLst>
              <a:gd name="connsiteX0" fmla="*/ 0 w 6444000"/>
              <a:gd name="connsiteY0" fmla="*/ 0 h 6444000"/>
              <a:gd name="connsiteX1" fmla="*/ 1364 w 6444000"/>
              <a:gd name="connsiteY1" fmla="*/ 0 h 6444000"/>
              <a:gd name="connsiteX2" fmla="*/ 10912 w 6444000"/>
              <a:gd name="connsiteY2" fmla="*/ 0 h 6444000"/>
              <a:gd name="connsiteX3" fmla="*/ 36828 w 6444000"/>
              <a:gd name="connsiteY3" fmla="*/ 0 h 6444000"/>
              <a:gd name="connsiteX4" fmla="*/ 58481 w 6444000"/>
              <a:gd name="connsiteY4" fmla="*/ 0 h 6444000"/>
              <a:gd name="connsiteX5" fmla="*/ 87296 w 6444000"/>
              <a:gd name="connsiteY5" fmla="*/ 0 h 6444000"/>
              <a:gd name="connsiteX6" fmla="*/ 124294 w 6444000"/>
              <a:gd name="connsiteY6" fmla="*/ 0 h 6444000"/>
              <a:gd name="connsiteX7" fmla="*/ 170499 w 6444000"/>
              <a:gd name="connsiteY7" fmla="*/ 0 h 6444000"/>
              <a:gd name="connsiteX8" fmla="*/ 226935 w 6444000"/>
              <a:gd name="connsiteY8" fmla="*/ 0 h 6444000"/>
              <a:gd name="connsiteX9" fmla="*/ 294623 w 6444000"/>
              <a:gd name="connsiteY9" fmla="*/ 0 h 6444000"/>
              <a:gd name="connsiteX10" fmla="*/ 374587 w 6444000"/>
              <a:gd name="connsiteY10" fmla="*/ 0 h 6444000"/>
              <a:gd name="connsiteX11" fmla="*/ 467850 w 6444000"/>
              <a:gd name="connsiteY11" fmla="*/ 0 h 6444000"/>
              <a:gd name="connsiteX12" fmla="*/ 575435 w 6444000"/>
              <a:gd name="connsiteY12" fmla="*/ 0 h 6444000"/>
              <a:gd name="connsiteX13" fmla="*/ 698365 w 6444000"/>
              <a:gd name="connsiteY13" fmla="*/ 0 h 6444000"/>
              <a:gd name="connsiteX14" fmla="*/ 837663 w 6444000"/>
              <a:gd name="connsiteY14" fmla="*/ 0 h 6444000"/>
              <a:gd name="connsiteX15" fmla="*/ 994351 w 6444000"/>
              <a:gd name="connsiteY15" fmla="*/ 0 h 6444000"/>
              <a:gd name="connsiteX16" fmla="*/ 1169454 w 6444000"/>
              <a:gd name="connsiteY16" fmla="*/ 0 h 6444000"/>
              <a:gd name="connsiteX17" fmla="*/ 1363993 w 6444000"/>
              <a:gd name="connsiteY17" fmla="*/ 0 h 6444000"/>
              <a:gd name="connsiteX18" fmla="*/ 1578993 w 6444000"/>
              <a:gd name="connsiteY18" fmla="*/ 0 h 6444000"/>
              <a:gd name="connsiteX19" fmla="*/ 1815475 w 6444000"/>
              <a:gd name="connsiteY19" fmla="*/ 0 h 6444000"/>
              <a:gd name="connsiteX20" fmla="*/ 2074464 w 6444000"/>
              <a:gd name="connsiteY20" fmla="*/ 0 h 6444000"/>
              <a:gd name="connsiteX21" fmla="*/ 2356981 w 6444000"/>
              <a:gd name="connsiteY21" fmla="*/ 0 h 6444000"/>
              <a:gd name="connsiteX22" fmla="*/ 2664050 w 6444000"/>
              <a:gd name="connsiteY22" fmla="*/ 0 h 6444000"/>
              <a:gd name="connsiteX23" fmla="*/ 2996693 w 6444000"/>
              <a:gd name="connsiteY23" fmla="*/ 0 h 6444000"/>
              <a:gd name="connsiteX24" fmla="*/ 3355935 w 6444000"/>
              <a:gd name="connsiteY24" fmla="*/ 0 h 6444000"/>
              <a:gd name="connsiteX25" fmla="*/ 3742798 w 6444000"/>
              <a:gd name="connsiteY25" fmla="*/ 0 h 6444000"/>
              <a:gd name="connsiteX26" fmla="*/ 4158304 w 6444000"/>
              <a:gd name="connsiteY26" fmla="*/ 0 h 6444000"/>
              <a:gd name="connsiteX27" fmla="*/ 4377119 w 6444000"/>
              <a:gd name="connsiteY27" fmla="*/ 0 h 6444000"/>
              <a:gd name="connsiteX28" fmla="*/ 4603478 w 6444000"/>
              <a:gd name="connsiteY28" fmla="*/ 0 h 6444000"/>
              <a:gd name="connsiteX29" fmla="*/ 4837509 w 6444000"/>
              <a:gd name="connsiteY29" fmla="*/ 0 h 6444000"/>
              <a:gd name="connsiteX30" fmla="*/ 5079341 w 6444000"/>
              <a:gd name="connsiteY30" fmla="*/ 0 h 6444000"/>
              <a:gd name="connsiteX31" fmla="*/ 5329101 w 6444000"/>
              <a:gd name="connsiteY31" fmla="*/ 0 h 6444000"/>
              <a:gd name="connsiteX32" fmla="*/ 5586917 w 6444000"/>
              <a:gd name="connsiteY32" fmla="*/ 0 h 6444000"/>
              <a:gd name="connsiteX33" fmla="*/ 6444000 w 6444000"/>
              <a:gd name="connsiteY33" fmla="*/ 857084 h 6444000"/>
              <a:gd name="connsiteX34" fmla="*/ 6444000 w 6444000"/>
              <a:gd name="connsiteY34" fmla="*/ 858448 h 6444000"/>
              <a:gd name="connsiteX35" fmla="*/ 6444000 w 6444000"/>
              <a:gd name="connsiteY35" fmla="*/ 867996 h 6444000"/>
              <a:gd name="connsiteX36" fmla="*/ 6444000 w 6444000"/>
              <a:gd name="connsiteY36" fmla="*/ 893912 h 6444000"/>
              <a:gd name="connsiteX37" fmla="*/ 6444000 w 6444000"/>
              <a:gd name="connsiteY37" fmla="*/ 915565 h 6444000"/>
              <a:gd name="connsiteX38" fmla="*/ 6444000 w 6444000"/>
              <a:gd name="connsiteY38" fmla="*/ 944379 h 6444000"/>
              <a:gd name="connsiteX39" fmla="*/ 6444000 w 6444000"/>
              <a:gd name="connsiteY39" fmla="*/ 981378 h 6444000"/>
              <a:gd name="connsiteX40" fmla="*/ 6444000 w 6444000"/>
              <a:gd name="connsiteY40" fmla="*/ 1027583 h 6444000"/>
              <a:gd name="connsiteX41" fmla="*/ 6444000 w 6444000"/>
              <a:gd name="connsiteY41" fmla="*/ 1084018 h 6444000"/>
              <a:gd name="connsiteX42" fmla="*/ 6444000 w 6444000"/>
              <a:gd name="connsiteY42" fmla="*/ 1151706 h 6444000"/>
              <a:gd name="connsiteX43" fmla="*/ 6444000 w 6444000"/>
              <a:gd name="connsiteY43" fmla="*/ 1231671 h 6444000"/>
              <a:gd name="connsiteX44" fmla="*/ 6444000 w 6444000"/>
              <a:gd name="connsiteY44" fmla="*/ 1324934 h 6444000"/>
              <a:gd name="connsiteX45" fmla="*/ 6444000 w 6444000"/>
              <a:gd name="connsiteY45" fmla="*/ 1432519 h 6444000"/>
              <a:gd name="connsiteX46" fmla="*/ 6444000 w 6444000"/>
              <a:gd name="connsiteY46" fmla="*/ 1555448 h 6444000"/>
              <a:gd name="connsiteX47" fmla="*/ 6444000 w 6444000"/>
              <a:gd name="connsiteY47" fmla="*/ 1694746 h 6444000"/>
              <a:gd name="connsiteX48" fmla="*/ 6444000 w 6444000"/>
              <a:gd name="connsiteY48" fmla="*/ 1851435 h 6444000"/>
              <a:gd name="connsiteX49" fmla="*/ 6444000 w 6444000"/>
              <a:gd name="connsiteY49" fmla="*/ 2026538 h 6444000"/>
              <a:gd name="connsiteX50" fmla="*/ 6444000 w 6444000"/>
              <a:gd name="connsiteY50" fmla="*/ 2221077 h 6444000"/>
              <a:gd name="connsiteX51" fmla="*/ 6444000 w 6444000"/>
              <a:gd name="connsiteY51" fmla="*/ 2436077 h 6444000"/>
              <a:gd name="connsiteX52" fmla="*/ 6444000 w 6444000"/>
              <a:gd name="connsiteY52" fmla="*/ 2672559 h 6444000"/>
              <a:gd name="connsiteX53" fmla="*/ 6444000 w 6444000"/>
              <a:gd name="connsiteY53" fmla="*/ 2931547 h 6444000"/>
              <a:gd name="connsiteX54" fmla="*/ 6444000 w 6444000"/>
              <a:gd name="connsiteY54" fmla="*/ 3214064 h 6444000"/>
              <a:gd name="connsiteX55" fmla="*/ 6444000 w 6444000"/>
              <a:gd name="connsiteY55" fmla="*/ 3521133 h 6444000"/>
              <a:gd name="connsiteX56" fmla="*/ 6444000 w 6444000"/>
              <a:gd name="connsiteY56" fmla="*/ 3853777 h 6444000"/>
              <a:gd name="connsiteX57" fmla="*/ 6444000 w 6444000"/>
              <a:gd name="connsiteY57" fmla="*/ 4213019 h 6444000"/>
              <a:gd name="connsiteX58" fmla="*/ 6444000 w 6444000"/>
              <a:gd name="connsiteY58" fmla="*/ 4599881 h 6444000"/>
              <a:gd name="connsiteX59" fmla="*/ 6444000 w 6444000"/>
              <a:gd name="connsiteY59" fmla="*/ 5015388 h 6444000"/>
              <a:gd name="connsiteX60" fmla="*/ 6444000 w 6444000"/>
              <a:gd name="connsiteY60" fmla="*/ 5234202 h 6444000"/>
              <a:gd name="connsiteX61" fmla="*/ 6444000 w 6444000"/>
              <a:gd name="connsiteY61" fmla="*/ 5460561 h 6444000"/>
              <a:gd name="connsiteX62" fmla="*/ 6444000 w 6444000"/>
              <a:gd name="connsiteY62" fmla="*/ 5694593 h 6444000"/>
              <a:gd name="connsiteX63" fmla="*/ 6444000 w 6444000"/>
              <a:gd name="connsiteY63" fmla="*/ 5936424 h 6444000"/>
              <a:gd name="connsiteX64" fmla="*/ 6444000 w 6444000"/>
              <a:gd name="connsiteY64" fmla="*/ 6186184 h 6444000"/>
              <a:gd name="connsiteX65" fmla="*/ 6444000 w 6444000"/>
              <a:gd name="connsiteY65" fmla="*/ 6444000 h 6444000"/>
              <a:gd name="connsiteX66" fmla="*/ 6442427 w 6444000"/>
              <a:gd name="connsiteY66" fmla="*/ 6444000 h 6444000"/>
              <a:gd name="connsiteX67" fmla="*/ 6431414 w 6444000"/>
              <a:gd name="connsiteY67" fmla="*/ 6444000 h 6444000"/>
              <a:gd name="connsiteX68" fmla="*/ 6401523 w 6444000"/>
              <a:gd name="connsiteY68" fmla="*/ 6444000 h 6444000"/>
              <a:gd name="connsiteX69" fmla="*/ 6376548 w 6444000"/>
              <a:gd name="connsiteY69" fmla="*/ 6444000 h 6444000"/>
              <a:gd name="connsiteX70" fmla="*/ 6343313 w 6444000"/>
              <a:gd name="connsiteY70" fmla="*/ 6444000 h 6444000"/>
              <a:gd name="connsiteX71" fmla="*/ 6300639 w 6444000"/>
              <a:gd name="connsiteY71" fmla="*/ 6444000 h 6444000"/>
              <a:gd name="connsiteX72" fmla="*/ 6247345 w 6444000"/>
              <a:gd name="connsiteY72" fmla="*/ 6444000 h 6444000"/>
              <a:gd name="connsiteX73" fmla="*/ 6182252 w 6444000"/>
              <a:gd name="connsiteY73" fmla="*/ 6444000 h 6444000"/>
              <a:gd name="connsiteX74" fmla="*/ 6104180 w 6444000"/>
              <a:gd name="connsiteY74" fmla="*/ 6444000 h 6444000"/>
              <a:gd name="connsiteX75" fmla="*/ 6011949 w 6444000"/>
              <a:gd name="connsiteY75" fmla="*/ 6444000 h 6444000"/>
              <a:gd name="connsiteX76" fmla="*/ 5904378 w 6444000"/>
              <a:gd name="connsiteY76" fmla="*/ 6444000 h 6444000"/>
              <a:gd name="connsiteX77" fmla="*/ 5780289 w 6444000"/>
              <a:gd name="connsiteY77" fmla="*/ 6444000 h 6444000"/>
              <a:gd name="connsiteX78" fmla="*/ 5638500 w 6444000"/>
              <a:gd name="connsiteY78" fmla="*/ 6444000 h 6444000"/>
              <a:gd name="connsiteX79" fmla="*/ 5477833 w 6444000"/>
              <a:gd name="connsiteY79" fmla="*/ 6444000 h 6444000"/>
              <a:gd name="connsiteX80" fmla="*/ 5297107 w 6444000"/>
              <a:gd name="connsiteY80" fmla="*/ 6444000 h 6444000"/>
              <a:gd name="connsiteX81" fmla="*/ 5095142 w 6444000"/>
              <a:gd name="connsiteY81" fmla="*/ 6444000 h 6444000"/>
              <a:gd name="connsiteX82" fmla="*/ 4870758 w 6444000"/>
              <a:gd name="connsiteY82" fmla="*/ 6444000 h 6444000"/>
              <a:gd name="connsiteX83" fmla="*/ 4622776 w 6444000"/>
              <a:gd name="connsiteY83" fmla="*/ 6444000 h 6444000"/>
              <a:gd name="connsiteX84" fmla="*/ 4350015 w 6444000"/>
              <a:gd name="connsiteY84" fmla="*/ 6444000 h 6444000"/>
              <a:gd name="connsiteX85" fmla="*/ 4051296 w 6444000"/>
              <a:gd name="connsiteY85" fmla="*/ 6444000 h 6444000"/>
              <a:gd name="connsiteX86" fmla="*/ 3725438 w 6444000"/>
              <a:gd name="connsiteY86" fmla="*/ 6444000 h 6444000"/>
              <a:gd name="connsiteX87" fmla="*/ 3371262 w 6444000"/>
              <a:gd name="connsiteY87" fmla="*/ 6444000 h 6444000"/>
              <a:gd name="connsiteX88" fmla="*/ 3183185 w 6444000"/>
              <a:gd name="connsiteY88" fmla="*/ 6444000 h 6444000"/>
              <a:gd name="connsiteX89" fmla="*/ 2987587 w 6444000"/>
              <a:gd name="connsiteY89" fmla="*/ 6444000 h 6444000"/>
              <a:gd name="connsiteX90" fmla="*/ 2784319 w 6444000"/>
              <a:gd name="connsiteY90" fmla="*/ 6444000 h 6444000"/>
              <a:gd name="connsiteX91" fmla="*/ 2573234 w 6444000"/>
              <a:gd name="connsiteY91" fmla="*/ 6444000 h 6444000"/>
              <a:gd name="connsiteX92" fmla="*/ 2354185 w 6444000"/>
              <a:gd name="connsiteY92" fmla="*/ 6444000 h 6444000"/>
              <a:gd name="connsiteX93" fmla="*/ 2127024 w 6444000"/>
              <a:gd name="connsiteY93" fmla="*/ 6444000 h 6444000"/>
              <a:gd name="connsiteX94" fmla="*/ 1891603 w 6444000"/>
              <a:gd name="connsiteY94" fmla="*/ 6444000 h 6444000"/>
              <a:gd name="connsiteX95" fmla="*/ 1647775 w 6444000"/>
              <a:gd name="connsiteY95" fmla="*/ 6444000 h 6444000"/>
              <a:gd name="connsiteX96" fmla="*/ 1395392 w 6444000"/>
              <a:gd name="connsiteY96" fmla="*/ 6444000 h 6444000"/>
              <a:gd name="connsiteX97" fmla="*/ 1134308 w 6444000"/>
              <a:gd name="connsiteY97" fmla="*/ 6444000 h 6444000"/>
              <a:gd name="connsiteX98" fmla="*/ 864374 w 6444000"/>
              <a:gd name="connsiteY98" fmla="*/ 6444000 h 6444000"/>
              <a:gd name="connsiteX99" fmla="*/ 585443 w 6444000"/>
              <a:gd name="connsiteY99" fmla="*/ 6444000 h 6444000"/>
              <a:gd name="connsiteX100" fmla="*/ 297367 w 6444000"/>
              <a:gd name="connsiteY100" fmla="*/ 6444000 h 6444000"/>
              <a:gd name="connsiteX101" fmla="*/ 0 w 6444000"/>
              <a:gd name="connsiteY101" fmla="*/ 6444000 h 6444000"/>
              <a:gd name="connsiteX102" fmla="*/ 0 w 6444000"/>
              <a:gd name="connsiteY102" fmla="*/ 6442427 h 6444000"/>
              <a:gd name="connsiteX103" fmla="*/ 0 w 6444000"/>
              <a:gd name="connsiteY103" fmla="*/ 6431414 h 6444000"/>
              <a:gd name="connsiteX104" fmla="*/ 0 w 6444000"/>
              <a:gd name="connsiteY104" fmla="*/ 6401523 h 6444000"/>
              <a:gd name="connsiteX105" fmla="*/ 0 w 6444000"/>
              <a:gd name="connsiteY105" fmla="*/ 6376548 h 6444000"/>
              <a:gd name="connsiteX106" fmla="*/ 0 w 6444000"/>
              <a:gd name="connsiteY106" fmla="*/ 6343313 h 6444000"/>
              <a:gd name="connsiteX107" fmla="*/ 0 w 6444000"/>
              <a:gd name="connsiteY107" fmla="*/ 6300639 h 6444000"/>
              <a:gd name="connsiteX108" fmla="*/ 0 w 6444000"/>
              <a:gd name="connsiteY108" fmla="*/ 6247345 h 6444000"/>
              <a:gd name="connsiteX109" fmla="*/ 0 w 6444000"/>
              <a:gd name="connsiteY109" fmla="*/ 6182252 h 6444000"/>
              <a:gd name="connsiteX110" fmla="*/ 0 w 6444000"/>
              <a:gd name="connsiteY110" fmla="*/ 6104180 h 6444000"/>
              <a:gd name="connsiteX111" fmla="*/ 0 w 6444000"/>
              <a:gd name="connsiteY111" fmla="*/ 6011949 h 6444000"/>
              <a:gd name="connsiteX112" fmla="*/ 0 w 6444000"/>
              <a:gd name="connsiteY112" fmla="*/ 5904378 h 6444000"/>
              <a:gd name="connsiteX113" fmla="*/ 0 w 6444000"/>
              <a:gd name="connsiteY113" fmla="*/ 5780289 h 6444000"/>
              <a:gd name="connsiteX114" fmla="*/ 0 w 6444000"/>
              <a:gd name="connsiteY114" fmla="*/ 5638500 h 6444000"/>
              <a:gd name="connsiteX115" fmla="*/ 0 w 6444000"/>
              <a:gd name="connsiteY115" fmla="*/ 5477833 h 6444000"/>
              <a:gd name="connsiteX116" fmla="*/ 0 w 6444000"/>
              <a:gd name="connsiteY116" fmla="*/ 5297107 h 6444000"/>
              <a:gd name="connsiteX117" fmla="*/ 0 w 6444000"/>
              <a:gd name="connsiteY117" fmla="*/ 5095142 h 6444000"/>
              <a:gd name="connsiteX118" fmla="*/ 0 w 6444000"/>
              <a:gd name="connsiteY118" fmla="*/ 4870758 h 6444000"/>
              <a:gd name="connsiteX119" fmla="*/ 0 w 6444000"/>
              <a:gd name="connsiteY119" fmla="*/ 4622776 h 6444000"/>
              <a:gd name="connsiteX120" fmla="*/ 0 w 6444000"/>
              <a:gd name="connsiteY120" fmla="*/ 4350015 h 6444000"/>
              <a:gd name="connsiteX121" fmla="*/ 0 w 6444000"/>
              <a:gd name="connsiteY121" fmla="*/ 4051296 h 6444000"/>
              <a:gd name="connsiteX122" fmla="*/ 0 w 6444000"/>
              <a:gd name="connsiteY122" fmla="*/ 3725438 h 6444000"/>
              <a:gd name="connsiteX123" fmla="*/ 0 w 6444000"/>
              <a:gd name="connsiteY123" fmla="*/ 3371262 h 6444000"/>
              <a:gd name="connsiteX124" fmla="*/ 0 w 6444000"/>
              <a:gd name="connsiteY124" fmla="*/ 3183185 h 6444000"/>
              <a:gd name="connsiteX125" fmla="*/ 0 w 6444000"/>
              <a:gd name="connsiteY125" fmla="*/ 2987587 h 6444000"/>
              <a:gd name="connsiteX126" fmla="*/ 0 w 6444000"/>
              <a:gd name="connsiteY126" fmla="*/ 2784319 h 6444000"/>
              <a:gd name="connsiteX127" fmla="*/ 0 w 6444000"/>
              <a:gd name="connsiteY127" fmla="*/ 2573234 h 6444000"/>
              <a:gd name="connsiteX128" fmla="*/ 0 w 6444000"/>
              <a:gd name="connsiteY128" fmla="*/ 2354185 h 6444000"/>
              <a:gd name="connsiteX129" fmla="*/ 0 w 6444000"/>
              <a:gd name="connsiteY129" fmla="*/ 2127024 h 6444000"/>
              <a:gd name="connsiteX130" fmla="*/ 0 w 6444000"/>
              <a:gd name="connsiteY130" fmla="*/ 1891603 h 6444000"/>
              <a:gd name="connsiteX131" fmla="*/ 0 w 6444000"/>
              <a:gd name="connsiteY131" fmla="*/ 1647775 h 6444000"/>
              <a:gd name="connsiteX132" fmla="*/ 0 w 6444000"/>
              <a:gd name="connsiteY132" fmla="*/ 1395392 h 6444000"/>
              <a:gd name="connsiteX133" fmla="*/ 0 w 6444000"/>
              <a:gd name="connsiteY133" fmla="*/ 1134308 h 6444000"/>
              <a:gd name="connsiteX134" fmla="*/ 0 w 6444000"/>
              <a:gd name="connsiteY134" fmla="*/ 864374 h 6444000"/>
              <a:gd name="connsiteX135" fmla="*/ 0 w 6444000"/>
              <a:gd name="connsiteY135" fmla="*/ 585443 h 6444000"/>
              <a:gd name="connsiteX136" fmla="*/ 0 w 6444000"/>
              <a:gd name="connsiteY136" fmla="*/ 297367 h 64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444000" h="6444000">
                <a:moveTo>
                  <a:pt x="0" y="0"/>
                </a:moveTo>
                <a:lnTo>
                  <a:pt x="1364" y="0"/>
                </a:lnTo>
                <a:lnTo>
                  <a:pt x="10912" y="0"/>
                </a:lnTo>
                <a:lnTo>
                  <a:pt x="36828" y="0"/>
                </a:lnTo>
                <a:lnTo>
                  <a:pt x="58481" y="0"/>
                </a:lnTo>
                <a:lnTo>
                  <a:pt x="87296" y="0"/>
                </a:lnTo>
                <a:lnTo>
                  <a:pt x="124294" y="0"/>
                </a:lnTo>
                <a:lnTo>
                  <a:pt x="170499" y="0"/>
                </a:lnTo>
                <a:lnTo>
                  <a:pt x="226935" y="0"/>
                </a:lnTo>
                <a:lnTo>
                  <a:pt x="294623" y="0"/>
                </a:lnTo>
                <a:lnTo>
                  <a:pt x="374587" y="0"/>
                </a:lnTo>
                <a:lnTo>
                  <a:pt x="467850" y="0"/>
                </a:lnTo>
                <a:lnTo>
                  <a:pt x="575435" y="0"/>
                </a:lnTo>
                <a:lnTo>
                  <a:pt x="698365" y="0"/>
                </a:lnTo>
                <a:lnTo>
                  <a:pt x="837663" y="0"/>
                </a:lnTo>
                <a:lnTo>
                  <a:pt x="994351" y="0"/>
                </a:lnTo>
                <a:lnTo>
                  <a:pt x="1169454" y="0"/>
                </a:lnTo>
                <a:lnTo>
                  <a:pt x="1363993" y="0"/>
                </a:lnTo>
                <a:lnTo>
                  <a:pt x="1578993" y="0"/>
                </a:lnTo>
                <a:lnTo>
                  <a:pt x="1815475" y="0"/>
                </a:lnTo>
                <a:lnTo>
                  <a:pt x="2074464" y="0"/>
                </a:lnTo>
                <a:lnTo>
                  <a:pt x="2356981" y="0"/>
                </a:lnTo>
                <a:lnTo>
                  <a:pt x="2664050" y="0"/>
                </a:lnTo>
                <a:lnTo>
                  <a:pt x="2996693" y="0"/>
                </a:lnTo>
                <a:lnTo>
                  <a:pt x="3355935" y="0"/>
                </a:lnTo>
                <a:lnTo>
                  <a:pt x="3742798" y="0"/>
                </a:lnTo>
                <a:lnTo>
                  <a:pt x="4158304" y="0"/>
                </a:lnTo>
                <a:lnTo>
                  <a:pt x="4377119" y="0"/>
                </a:lnTo>
                <a:lnTo>
                  <a:pt x="4603478" y="0"/>
                </a:lnTo>
                <a:lnTo>
                  <a:pt x="4837509" y="0"/>
                </a:lnTo>
                <a:lnTo>
                  <a:pt x="5079341" y="0"/>
                </a:lnTo>
                <a:lnTo>
                  <a:pt x="5329101" y="0"/>
                </a:lnTo>
                <a:lnTo>
                  <a:pt x="5586917" y="0"/>
                </a:lnTo>
                <a:cubicBezTo>
                  <a:pt x="5923401" y="336485"/>
                  <a:pt x="6110690" y="523774"/>
                  <a:pt x="6444000" y="857084"/>
                </a:cubicBezTo>
                <a:lnTo>
                  <a:pt x="6444000" y="858448"/>
                </a:lnTo>
                <a:lnTo>
                  <a:pt x="6444000" y="867996"/>
                </a:lnTo>
                <a:lnTo>
                  <a:pt x="6444000" y="893912"/>
                </a:lnTo>
                <a:lnTo>
                  <a:pt x="6444000" y="915565"/>
                </a:lnTo>
                <a:lnTo>
                  <a:pt x="6444000" y="944379"/>
                </a:lnTo>
                <a:lnTo>
                  <a:pt x="6444000" y="981378"/>
                </a:lnTo>
                <a:lnTo>
                  <a:pt x="6444000" y="1027583"/>
                </a:lnTo>
                <a:lnTo>
                  <a:pt x="6444000" y="1084018"/>
                </a:lnTo>
                <a:lnTo>
                  <a:pt x="6444000" y="1151706"/>
                </a:lnTo>
                <a:lnTo>
                  <a:pt x="6444000" y="1231671"/>
                </a:lnTo>
                <a:lnTo>
                  <a:pt x="6444000" y="1324934"/>
                </a:lnTo>
                <a:lnTo>
                  <a:pt x="6444000" y="1432519"/>
                </a:lnTo>
                <a:lnTo>
                  <a:pt x="6444000" y="1555448"/>
                </a:lnTo>
                <a:lnTo>
                  <a:pt x="6444000" y="1694746"/>
                </a:lnTo>
                <a:lnTo>
                  <a:pt x="6444000" y="1851435"/>
                </a:lnTo>
                <a:lnTo>
                  <a:pt x="6444000" y="2026538"/>
                </a:lnTo>
                <a:lnTo>
                  <a:pt x="6444000" y="2221077"/>
                </a:lnTo>
                <a:lnTo>
                  <a:pt x="6444000" y="2436077"/>
                </a:lnTo>
                <a:lnTo>
                  <a:pt x="6444000" y="2672559"/>
                </a:lnTo>
                <a:lnTo>
                  <a:pt x="6444000" y="2931547"/>
                </a:lnTo>
                <a:lnTo>
                  <a:pt x="6444000" y="3214064"/>
                </a:lnTo>
                <a:lnTo>
                  <a:pt x="6444000" y="3521133"/>
                </a:lnTo>
                <a:lnTo>
                  <a:pt x="6444000" y="3853777"/>
                </a:lnTo>
                <a:lnTo>
                  <a:pt x="6444000" y="4213019"/>
                </a:lnTo>
                <a:lnTo>
                  <a:pt x="6444000" y="4599881"/>
                </a:lnTo>
                <a:lnTo>
                  <a:pt x="6444000" y="5015388"/>
                </a:lnTo>
                <a:lnTo>
                  <a:pt x="6444000" y="5234202"/>
                </a:lnTo>
                <a:lnTo>
                  <a:pt x="6444000" y="5460561"/>
                </a:lnTo>
                <a:lnTo>
                  <a:pt x="6444000" y="5694593"/>
                </a:lnTo>
                <a:lnTo>
                  <a:pt x="6444000" y="5936424"/>
                </a:lnTo>
                <a:lnTo>
                  <a:pt x="6444000" y="6186184"/>
                </a:lnTo>
                <a:lnTo>
                  <a:pt x="6444000" y="6444000"/>
                </a:lnTo>
                <a:lnTo>
                  <a:pt x="6442427" y="6444000"/>
                </a:lnTo>
                <a:lnTo>
                  <a:pt x="6431414" y="6444000"/>
                </a:lnTo>
                <a:lnTo>
                  <a:pt x="6401523" y="6444000"/>
                </a:lnTo>
                <a:lnTo>
                  <a:pt x="6376548" y="6444000"/>
                </a:lnTo>
                <a:lnTo>
                  <a:pt x="6343313" y="6444000"/>
                </a:lnTo>
                <a:lnTo>
                  <a:pt x="6300639" y="6444000"/>
                </a:lnTo>
                <a:lnTo>
                  <a:pt x="6247345" y="6444000"/>
                </a:lnTo>
                <a:lnTo>
                  <a:pt x="6182252" y="6444000"/>
                </a:lnTo>
                <a:lnTo>
                  <a:pt x="6104180" y="6444000"/>
                </a:lnTo>
                <a:lnTo>
                  <a:pt x="6011949" y="6444000"/>
                </a:lnTo>
                <a:lnTo>
                  <a:pt x="5904378" y="6444000"/>
                </a:lnTo>
                <a:lnTo>
                  <a:pt x="5780289" y="6444000"/>
                </a:lnTo>
                <a:lnTo>
                  <a:pt x="5638500" y="6444000"/>
                </a:lnTo>
                <a:lnTo>
                  <a:pt x="5477833" y="6444000"/>
                </a:lnTo>
                <a:lnTo>
                  <a:pt x="5297107" y="6444000"/>
                </a:lnTo>
                <a:lnTo>
                  <a:pt x="5095142" y="6444000"/>
                </a:lnTo>
                <a:lnTo>
                  <a:pt x="4870758" y="6444000"/>
                </a:lnTo>
                <a:lnTo>
                  <a:pt x="4622776" y="6444000"/>
                </a:lnTo>
                <a:lnTo>
                  <a:pt x="4350015" y="6444000"/>
                </a:lnTo>
                <a:lnTo>
                  <a:pt x="4051296" y="6444000"/>
                </a:lnTo>
                <a:lnTo>
                  <a:pt x="3725438" y="6444000"/>
                </a:lnTo>
                <a:lnTo>
                  <a:pt x="3371262" y="6444000"/>
                </a:lnTo>
                <a:lnTo>
                  <a:pt x="3183185" y="6444000"/>
                </a:lnTo>
                <a:lnTo>
                  <a:pt x="2987587" y="6444000"/>
                </a:lnTo>
                <a:lnTo>
                  <a:pt x="2784319" y="6444000"/>
                </a:lnTo>
                <a:lnTo>
                  <a:pt x="2573234" y="6444000"/>
                </a:lnTo>
                <a:lnTo>
                  <a:pt x="2354185" y="6444000"/>
                </a:lnTo>
                <a:lnTo>
                  <a:pt x="2127024" y="6444000"/>
                </a:lnTo>
                <a:lnTo>
                  <a:pt x="1891603" y="6444000"/>
                </a:lnTo>
                <a:lnTo>
                  <a:pt x="1647775" y="6444000"/>
                </a:lnTo>
                <a:lnTo>
                  <a:pt x="1395392" y="6444000"/>
                </a:lnTo>
                <a:lnTo>
                  <a:pt x="1134308" y="6444000"/>
                </a:lnTo>
                <a:lnTo>
                  <a:pt x="864374" y="6444000"/>
                </a:lnTo>
                <a:lnTo>
                  <a:pt x="585443" y="6444000"/>
                </a:lnTo>
                <a:lnTo>
                  <a:pt x="297367" y="6444000"/>
                </a:lnTo>
                <a:lnTo>
                  <a:pt x="0" y="6444000"/>
                </a:lnTo>
                <a:lnTo>
                  <a:pt x="0" y="6442427"/>
                </a:lnTo>
                <a:lnTo>
                  <a:pt x="0" y="6431414"/>
                </a:lnTo>
                <a:lnTo>
                  <a:pt x="0" y="6401523"/>
                </a:lnTo>
                <a:lnTo>
                  <a:pt x="0" y="6376548"/>
                </a:lnTo>
                <a:lnTo>
                  <a:pt x="0" y="6343313"/>
                </a:lnTo>
                <a:lnTo>
                  <a:pt x="0" y="6300639"/>
                </a:lnTo>
                <a:lnTo>
                  <a:pt x="0" y="6247345"/>
                </a:lnTo>
                <a:lnTo>
                  <a:pt x="0" y="6182252"/>
                </a:lnTo>
                <a:lnTo>
                  <a:pt x="0" y="6104180"/>
                </a:lnTo>
                <a:lnTo>
                  <a:pt x="0" y="6011949"/>
                </a:lnTo>
                <a:lnTo>
                  <a:pt x="0" y="5904378"/>
                </a:lnTo>
                <a:lnTo>
                  <a:pt x="0" y="5780289"/>
                </a:lnTo>
                <a:lnTo>
                  <a:pt x="0" y="5638500"/>
                </a:lnTo>
                <a:lnTo>
                  <a:pt x="0" y="5477833"/>
                </a:lnTo>
                <a:lnTo>
                  <a:pt x="0" y="5297107"/>
                </a:lnTo>
                <a:lnTo>
                  <a:pt x="0" y="5095142"/>
                </a:lnTo>
                <a:lnTo>
                  <a:pt x="0" y="4870758"/>
                </a:lnTo>
                <a:lnTo>
                  <a:pt x="0" y="4622776"/>
                </a:lnTo>
                <a:lnTo>
                  <a:pt x="0" y="4350015"/>
                </a:lnTo>
                <a:lnTo>
                  <a:pt x="0" y="4051296"/>
                </a:lnTo>
                <a:lnTo>
                  <a:pt x="0" y="3725438"/>
                </a:lnTo>
                <a:lnTo>
                  <a:pt x="0" y="3371262"/>
                </a:lnTo>
                <a:lnTo>
                  <a:pt x="0" y="3183185"/>
                </a:lnTo>
                <a:lnTo>
                  <a:pt x="0" y="2987587"/>
                </a:lnTo>
                <a:lnTo>
                  <a:pt x="0" y="2784319"/>
                </a:lnTo>
                <a:lnTo>
                  <a:pt x="0" y="2573234"/>
                </a:lnTo>
                <a:lnTo>
                  <a:pt x="0" y="2354185"/>
                </a:lnTo>
                <a:lnTo>
                  <a:pt x="0" y="2127024"/>
                </a:lnTo>
                <a:lnTo>
                  <a:pt x="0" y="1891603"/>
                </a:lnTo>
                <a:lnTo>
                  <a:pt x="0" y="1647775"/>
                </a:lnTo>
                <a:lnTo>
                  <a:pt x="0" y="1395392"/>
                </a:lnTo>
                <a:lnTo>
                  <a:pt x="0" y="1134308"/>
                </a:lnTo>
                <a:lnTo>
                  <a:pt x="0" y="864374"/>
                </a:lnTo>
                <a:lnTo>
                  <a:pt x="0" y="585443"/>
                </a:lnTo>
                <a:lnTo>
                  <a:pt x="0" y="2973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" tIns="18000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65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2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439498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50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8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1433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 Placeholder 12"/>
          <p:cNvSpPr>
            <a:spLocks noGrp="1" noChangeAspect="1"/>
          </p:cNvSpPr>
          <p:nvPr>
            <p:ph type="body" sz="quarter" idx="13"/>
          </p:nvPr>
        </p:nvSpPr>
        <p:spPr>
          <a:xfrm>
            <a:off x="778302" y="2291246"/>
            <a:ext cx="1692000" cy="1692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12"/>
          <p:cNvSpPr>
            <a:spLocks noGrp="1" noChangeAspect="1"/>
          </p:cNvSpPr>
          <p:nvPr>
            <p:ph type="body" sz="quarter" idx="14"/>
          </p:nvPr>
        </p:nvSpPr>
        <p:spPr>
          <a:xfrm>
            <a:off x="1433151" y="4172818"/>
            <a:ext cx="2052000" cy="2052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15"/>
          </p:nvPr>
        </p:nvSpPr>
        <p:spPr>
          <a:xfrm>
            <a:off x="4019590" y="2242546"/>
            <a:ext cx="792000" cy="792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16"/>
          </p:nvPr>
        </p:nvSpPr>
        <p:spPr>
          <a:xfrm>
            <a:off x="8016602" y="2556892"/>
            <a:ext cx="864000" cy="864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17"/>
          </p:nvPr>
        </p:nvSpPr>
        <p:spPr>
          <a:xfrm>
            <a:off x="3191930" y="3201621"/>
            <a:ext cx="1008000" cy="1008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18"/>
          </p:nvPr>
        </p:nvSpPr>
        <p:spPr>
          <a:xfrm>
            <a:off x="3868437" y="4717664"/>
            <a:ext cx="1368000" cy="13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19"/>
          </p:nvPr>
        </p:nvSpPr>
        <p:spPr>
          <a:xfrm>
            <a:off x="7322277" y="4956214"/>
            <a:ext cx="1224000" cy="1224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20"/>
          </p:nvPr>
        </p:nvSpPr>
        <p:spPr>
          <a:xfrm>
            <a:off x="8948274" y="463706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21"/>
          </p:nvPr>
        </p:nvSpPr>
        <p:spPr>
          <a:xfrm>
            <a:off x="4921558" y="2424588"/>
            <a:ext cx="2808000" cy="2808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22"/>
          </p:nvPr>
        </p:nvSpPr>
        <p:spPr>
          <a:xfrm>
            <a:off x="9248544" y="2288628"/>
            <a:ext cx="2124000" cy="2124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B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>
              <a:lnSpc>
                <a:spcPct val="104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862642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8199472" y="2872800"/>
            <a:ext cx="2448000" cy="244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24" name="Bogstav S"/>
          <p:cNvSpPr/>
          <p:nvPr userDrawn="1"/>
        </p:nvSpPr>
        <p:spPr>
          <a:xfrm>
            <a:off x="5532784" y="5539239"/>
            <a:ext cx="2448000" cy="1327939"/>
          </a:xfrm>
          <a:custGeom>
            <a:avLst/>
            <a:gdLst>
              <a:gd name="connsiteX0" fmla="*/ 327035 w 2448000"/>
              <a:gd name="connsiteY0" fmla="*/ 0 h 1327939"/>
              <a:gd name="connsiteX1" fmla="*/ 331178 w 2448000"/>
              <a:gd name="connsiteY1" fmla="*/ 0 h 1327939"/>
              <a:gd name="connsiteX2" fmla="*/ 360175 w 2448000"/>
              <a:gd name="connsiteY2" fmla="*/ 0 h 1327939"/>
              <a:gd name="connsiteX3" fmla="*/ 391762 w 2448000"/>
              <a:gd name="connsiteY3" fmla="*/ 0 h 1327939"/>
              <a:gd name="connsiteX4" fmla="*/ 438883 w 2448000"/>
              <a:gd name="connsiteY4" fmla="*/ 0 h 1327939"/>
              <a:gd name="connsiteX5" fmla="*/ 504645 w 2448000"/>
              <a:gd name="connsiteY5" fmla="*/ 0 h 1327939"/>
              <a:gd name="connsiteX6" fmla="*/ 592156 w 2448000"/>
              <a:gd name="connsiteY6" fmla="*/ 0 h 1327939"/>
              <a:gd name="connsiteX7" fmla="*/ 704521 w 2448000"/>
              <a:gd name="connsiteY7" fmla="*/ 0 h 1327939"/>
              <a:gd name="connsiteX8" fmla="*/ 844849 w 2448000"/>
              <a:gd name="connsiteY8" fmla="*/ 0 h 1327939"/>
              <a:gd name="connsiteX9" fmla="*/ 1016245 w 2448000"/>
              <a:gd name="connsiteY9" fmla="*/ 0 h 1327939"/>
              <a:gd name="connsiteX10" fmla="*/ 1221817 w 2448000"/>
              <a:gd name="connsiteY10" fmla="*/ 0 h 1327939"/>
              <a:gd name="connsiteX11" fmla="*/ 1464672 w 2448000"/>
              <a:gd name="connsiteY11" fmla="*/ 0 h 1327939"/>
              <a:gd name="connsiteX12" fmla="*/ 1747916 w 2448000"/>
              <a:gd name="connsiteY12" fmla="*/ 0 h 1327939"/>
              <a:gd name="connsiteX13" fmla="*/ 2074656 w 2448000"/>
              <a:gd name="connsiteY13" fmla="*/ 0 h 1327939"/>
              <a:gd name="connsiteX14" fmla="*/ 2448000 w 2448000"/>
              <a:gd name="connsiteY14" fmla="*/ 0 h 1327939"/>
              <a:gd name="connsiteX15" fmla="*/ 2448000 w 2448000"/>
              <a:gd name="connsiteY15" fmla="*/ 1203 h 1327939"/>
              <a:gd name="connsiteX16" fmla="*/ 2448000 w 2448000"/>
              <a:gd name="connsiteY16" fmla="*/ 9626 h 1327939"/>
              <a:gd name="connsiteX17" fmla="*/ 2448000 w 2448000"/>
              <a:gd name="connsiteY17" fmla="*/ 32489 h 1327939"/>
              <a:gd name="connsiteX18" fmla="*/ 2448000 w 2448000"/>
              <a:gd name="connsiteY18" fmla="*/ 77011 h 1327939"/>
              <a:gd name="connsiteX19" fmla="*/ 2448000 w 2448000"/>
              <a:gd name="connsiteY19" fmla="*/ 109650 h 1327939"/>
              <a:gd name="connsiteX20" fmla="*/ 2448000 w 2448000"/>
              <a:gd name="connsiteY20" fmla="*/ 150412 h 1327939"/>
              <a:gd name="connsiteX21" fmla="*/ 2448000 w 2448000"/>
              <a:gd name="connsiteY21" fmla="*/ 200198 h 1327939"/>
              <a:gd name="connsiteX22" fmla="*/ 2448000 w 2448000"/>
              <a:gd name="connsiteY22" fmla="*/ 259912 h 1327939"/>
              <a:gd name="connsiteX23" fmla="*/ 2448000 w 2448000"/>
              <a:gd name="connsiteY23" fmla="*/ 330455 h 1327939"/>
              <a:gd name="connsiteX24" fmla="*/ 2448000 w 2448000"/>
              <a:gd name="connsiteY24" fmla="*/ 412730 h 1327939"/>
              <a:gd name="connsiteX25" fmla="*/ 2448000 w 2448000"/>
              <a:gd name="connsiteY25" fmla="*/ 507640 h 1327939"/>
              <a:gd name="connsiteX26" fmla="*/ 2448000 w 2448000"/>
              <a:gd name="connsiteY26" fmla="*/ 616087 h 1327939"/>
              <a:gd name="connsiteX27" fmla="*/ 898553 w 2448000"/>
              <a:gd name="connsiteY27" fmla="*/ 616087 h 1327939"/>
              <a:gd name="connsiteX28" fmla="*/ 898553 w 2448000"/>
              <a:gd name="connsiteY28" fmla="*/ 922535 h 1327939"/>
              <a:gd name="connsiteX29" fmla="*/ 2120965 w 2448000"/>
              <a:gd name="connsiteY29" fmla="*/ 922535 h 1327939"/>
              <a:gd name="connsiteX30" fmla="*/ 2448000 w 2448000"/>
              <a:gd name="connsiteY30" fmla="*/ 1251327 h 1327939"/>
              <a:gd name="connsiteX31" fmla="*/ 2448000 w 2448000"/>
              <a:gd name="connsiteY31" fmla="*/ 1252524 h 1327939"/>
              <a:gd name="connsiteX32" fmla="*/ 2448000 w 2448000"/>
              <a:gd name="connsiteY32" fmla="*/ 1260904 h 1327939"/>
              <a:gd name="connsiteX33" fmla="*/ 2448000 w 2448000"/>
              <a:gd name="connsiteY33" fmla="*/ 1283648 h 1327939"/>
              <a:gd name="connsiteX34" fmla="*/ 2448000 w 2448000"/>
              <a:gd name="connsiteY34" fmla="*/ 1327939 h 1327939"/>
              <a:gd name="connsiteX35" fmla="*/ 117479 w 2448000"/>
              <a:gd name="connsiteY35" fmla="*/ 1327939 h 1327939"/>
              <a:gd name="connsiteX36" fmla="*/ 0 w 2448000"/>
              <a:gd name="connsiteY36" fmla="*/ 1209829 h 1327939"/>
              <a:gd name="connsiteX37" fmla="*/ 0 w 2448000"/>
              <a:gd name="connsiteY37" fmla="*/ 1208108 h 1327939"/>
              <a:gd name="connsiteX38" fmla="*/ 0 w 2448000"/>
              <a:gd name="connsiteY38" fmla="*/ 1196063 h 1327939"/>
              <a:gd name="connsiteX39" fmla="*/ 0 w 2448000"/>
              <a:gd name="connsiteY39" fmla="*/ 1182942 h 1327939"/>
              <a:gd name="connsiteX40" fmla="*/ 0 w 2448000"/>
              <a:gd name="connsiteY40" fmla="*/ 1163368 h 1327939"/>
              <a:gd name="connsiteX41" fmla="*/ 0 w 2448000"/>
              <a:gd name="connsiteY41" fmla="*/ 1136051 h 1327939"/>
              <a:gd name="connsiteX42" fmla="*/ 0 w 2448000"/>
              <a:gd name="connsiteY42" fmla="*/ 1099699 h 1327939"/>
              <a:gd name="connsiteX43" fmla="*/ 0 w 2448000"/>
              <a:gd name="connsiteY43" fmla="*/ 1053023 h 1327939"/>
              <a:gd name="connsiteX44" fmla="*/ 0 w 2448000"/>
              <a:gd name="connsiteY44" fmla="*/ 994732 h 1327939"/>
              <a:gd name="connsiteX45" fmla="*/ 0 w 2448000"/>
              <a:gd name="connsiteY45" fmla="*/ 923535 h 1327939"/>
              <a:gd name="connsiteX46" fmla="*/ 0 w 2448000"/>
              <a:gd name="connsiteY46" fmla="*/ 838142 h 1327939"/>
              <a:gd name="connsiteX47" fmla="*/ 0 w 2448000"/>
              <a:gd name="connsiteY47" fmla="*/ 737261 h 1327939"/>
              <a:gd name="connsiteX48" fmla="*/ 0 w 2448000"/>
              <a:gd name="connsiteY48" fmla="*/ 619604 h 1327939"/>
              <a:gd name="connsiteX49" fmla="*/ 0 w 2448000"/>
              <a:gd name="connsiteY49" fmla="*/ 483877 h 1327939"/>
              <a:gd name="connsiteX50" fmla="*/ 0 w 2448000"/>
              <a:gd name="connsiteY50" fmla="*/ 328793 h 1327939"/>
              <a:gd name="connsiteX51" fmla="*/ 327035 w 2448000"/>
              <a:gd name="connsiteY51" fmla="*/ 0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48000" h="1327939">
                <a:moveTo>
                  <a:pt x="327035" y="0"/>
                </a:moveTo>
                <a:lnTo>
                  <a:pt x="331178" y="0"/>
                </a:lnTo>
                <a:lnTo>
                  <a:pt x="360175" y="0"/>
                </a:lnTo>
                <a:lnTo>
                  <a:pt x="391762" y="0"/>
                </a:lnTo>
                <a:lnTo>
                  <a:pt x="438883" y="0"/>
                </a:lnTo>
                <a:lnTo>
                  <a:pt x="504645" y="0"/>
                </a:lnTo>
                <a:lnTo>
                  <a:pt x="592156" y="0"/>
                </a:lnTo>
                <a:lnTo>
                  <a:pt x="704521" y="0"/>
                </a:lnTo>
                <a:lnTo>
                  <a:pt x="844849" y="0"/>
                </a:lnTo>
                <a:lnTo>
                  <a:pt x="1016245" y="0"/>
                </a:lnTo>
                <a:lnTo>
                  <a:pt x="1221817" y="0"/>
                </a:lnTo>
                <a:lnTo>
                  <a:pt x="1464672" y="0"/>
                </a:lnTo>
                <a:lnTo>
                  <a:pt x="1747916" y="0"/>
                </a:lnTo>
                <a:lnTo>
                  <a:pt x="2074656" y="0"/>
                </a:lnTo>
                <a:lnTo>
                  <a:pt x="2448000" y="0"/>
                </a:lnTo>
                <a:lnTo>
                  <a:pt x="2448000" y="1203"/>
                </a:lnTo>
                <a:lnTo>
                  <a:pt x="2448000" y="9626"/>
                </a:lnTo>
                <a:lnTo>
                  <a:pt x="2448000" y="32489"/>
                </a:lnTo>
                <a:lnTo>
                  <a:pt x="2448000" y="77011"/>
                </a:lnTo>
                <a:lnTo>
                  <a:pt x="2448000" y="109650"/>
                </a:lnTo>
                <a:lnTo>
                  <a:pt x="2448000" y="150412"/>
                </a:lnTo>
                <a:lnTo>
                  <a:pt x="2448000" y="200198"/>
                </a:lnTo>
                <a:lnTo>
                  <a:pt x="2448000" y="259912"/>
                </a:lnTo>
                <a:lnTo>
                  <a:pt x="2448000" y="330455"/>
                </a:lnTo>
                <a:lnTo>
                  <a:pt x="2448000" y="412730"/>
                </a:lnTo>
                <a:lnTo>
                  <a:pt x="2448000" y="507640"/>
                </a:lnTo>
                <a:lnTo>
                  <a:pt x="2448000" y="616087"/>
                </a:lnTo>
                <a:cubicBezTo>
                  <a:pt x="2448000" y="616087"/>
                  <a:pt x="2448000" y="616087"/>
                  <a:pt x="898553" y="616087"/>
                </a:cubicBezTo>
                <a:cubicBezTo>
                  <a:pt x="898553" y="616087"/>
                  <a:pt x="898553" y="616087"/>
                  <a:pt x="898553" y="922535"/>
                </a:cubicBezTo>
                <a:cubicBezTo>
                  <a:pt x="898553" y="922535"/>
                  <a:pt x="898553" y="922535"/>
                  <a:pt x="2120965" y="922535"/>
                </a:cubicBezTo>
                <a:cubicBezTo>
                  <a:pt x="2251144" y="1050221"/>
                  <a:pt x="2320996" y="1123641"/>
                  <a:pt x="2448000" y="1251327"/>
                </a:cubicBezTo>
                <a:lnTo>
                  <a:pt x="2448000" y="1252524"/>
                </a:lnTo>
                <a:lnTo>
                  <a:pt x="2448000" y="1260904"/>
                </a:lnTo>
                <a:lnTo>
                  <a:pt x="2448000" y="1283648"/>
                </a:lnTo>
                <a:lnTo>
                  <a:pt x="2448000" y="1327939"/>
                </a:lnTo>
                <a:lnTo>
                  <a:pt x="117479" y="1327939"/>
                </a:lnTo>
                <a:cubicBezTo>
                  <a:pt x="82553" y="1292825"/>
                  <a:pt x="44452" y="1254519"/>
                  <a:pt x="0" y="1209829"/>
                </a:cubicBezTo>
                <a:lnTo>
                  <a:pt x="0" y="1208108"/>
                </a:lnTo>
                <a:lnTo>
                  <a:pt x="0" y="1196063"/>
                </a:lnTo>
                <a:lnTo>
                  <a:pt x="0" y="1182942"/>
                </a:lnTo>
                <a:lnTo>
                  <a:pt x="0" y="1163368"/>
                </a:lnTo>
                <a:lnTo>
                  <a:pt x="0" y="1136051"/>
                </a:lnTo>
                <a:lnTo>
                  <a:pt x="0" y="1099699"/>
                </a:lnTo>
                <a:lnTo>
                  <a:pt x="0" y="1053023"/>
                </a:lnTo>
                <a:lnTo>
                  <a:pt x="0" y="994732"/>
                </a:lnTo>
                <a:lnTo>
                  <a:pt x="0" y="923535"/>
                </a:lnTo>
                <a:lnTo>
                  <a:pt x="0" y="838142"/>
                </a:lnTo>
                <a:lnTo>
                  <a:pt x="0" y="737261"/>
                </a:lnTo>
                <a:lnTo>
                  <a:pt x="0" y="619604"/>
                </a:lnTo>
                <a:lnTo>
                  <a:pt x="0" y="483877"/>
                </a:lnTo>
                <a:lnTo>
                  <a:pt x="0" y="328793"/>
                </a:lnTo>
                <a:cubicBezTo>
                  <a:pt x="127004" y="201106"/>
                  <a:pt x="200031" y="127687"/>
                  <a:pt x="3270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Bogstav O"/>
          <p:cNvSpPr/>
          <p:nvPr userDrawn="1"/>
        </p:nvSpPr>
        <p:spPr>
          <a:xfrm>
            <a:off x="10867499" y="2880000"/>
            <a:ext cx="1324800" cy="2440800"/>
          </a:xfrm>
          <a:custGeom>
            <a:avLst/>
            <a:gdLst>
              <a:gd name="connsiteX0" fmla="*/ 326446 w 1324800"/>
              <a:gd name="connsiteY0" fmla="*/ 0 h 2440800"/>
              <a:gd name="connsiteX1" fmla="*/ 328396 w 1324800"/>
              <a:gd name="connsiteY1" fmla="*/ 0 h 2440800"/>
              <a:gd name="connsiteX2" fmla="*/ 342046 w 1324800"/>
              <a:gd name="connsiteY2" fmla="*/ 0 h 2440800"/>
              <a:gd name="connsiteX3" fmla="*/ 356914 w 1324800"/>
              <a:gd name="connsiteY3" fmla="*/ 0 h 2440800"/>
              <a:gd name="connsiteX4" fmla="*/ 379094 w 1324800"/>
              <a:gd name="connsiteY4" fmla="*/ 0 h 2440800"/>
              <a:gd name="connsiteX5" fmla="*/ 410049 w 1324800"/>
              <a:gd name="connsiteY5" fmla="*/ 0 h 2440800"/>
              <a:gd name="connsiteX6" fmla="*/ 451241 w 1324800"/>
              <a:gd name="connsiteY6" fmla="*/ 0 h 2440800"/>
              <a:gd name="connsiteX7" fmla="*/ 504132 w 1324800"/>
              <a:gd name="connsiteY7" fmla="*/ 0 h 2440800"/>
              <a:gd name="connsiteX8" fmla="*/ 570185 w 1324800"/>
              <a:gd name="connsiteY8" fmla="*/ 0 h 2440800"/>
              <a:gd name="connsiteX9" fmla="*/ 650863 w 1324800"/>
              <a:gd name="connsiteY9" fmla="*/ 0 h 2440800"/>
              <a:gd name="connsiteX10" fmla="*/ 747627 w 1324800"/>
              <a:gd name="connsiteY10" fmla="*/ 0 h 2440800"/>
              <a:gd name="connsiteX11" fmla="*/ 861940 w 1324800"/>
              <a:gd name="connsiteY11" fmla="*/ 0 h 2440800"/>
              <a:gd name="connsiteX12" fmla="*/ 995265 w 1324800"/>
              <a:gd name="connsiteY12" fmla="*/ 0 h 2440800"/>
              <a:gd name="connsiteX13" fmla="*/ 1149064 w 1324800"/>
              <a:gd name="connsiteY13" fmla="*/ 0 h 2440800"/>
              <a:gd name="connsiteX14" fmla="*/ 1324800 w 1324800"/>
              <a:gd name="connsiteY14" fmla="*/ 0 h 2440800"/>
              <a:gd name="connsiteX15" fmla="*/ 1324800 w 1324800"/>
              <a:gd name="connsiteY15" fmla="*/ 1192 h 2440800"/>
              <a:gd name="connsiteX16" fmla="*/ 1324800 w 1324800"/>
              <a:gd name="connsiteY16" fmla="*/ 9536 h 2440800"/>
              <a:gd name="connsiteX17" fmla="*/ 1324800 w 1324800"/>
              <a:gd name="connsiteY17" fmla="*/ 32183 h 2440800"/>
              <a:gd name="connsiteX18" fmla="*/ 1324800 w 1324800"/>
              <a:gd name="connsiteY18" fmla="*/ 76286 h 2440800"/>
              <a:gd name="connsiteX19" fmla="*/ 1324800 w 1324800"/>
              <a:gd name="connsiteY19" fmla="*/ 148996 h 2440800"/>
              <a:gd name="connsiteX20" fmla="*/ 1324800 w 1324800"/>
              <a:gd name="connsiteY20" fmla="*/ 257466 h 2440800"/>
              <a:gd name="connsiteX21" fmla="*/ 1324800 w 1324800"/>
              <a:gd name="connsiteY21" fmla="*/ 408846 h 2440800"/>
              <a:gd name="connsiteX22" fmla="*/ 1324800 w 1324800"/>
              <a:gd name="connsiteY22" fmla="*/ 502862 h 2440800"/>
              <a:gd name="connsiteX23" fmla="*/ 1324800 w 1324800"/>
              <a:gd name="connsiteY23" fmla="*/ 610288 h 2440800"/>
              <a:gd name="connsiteX24" fmla="*/ 896934 w 1324800"/>
              <a:gd name="connsiteY24" fmla="*/ 610288 h 2440800"/>
              <a:gd name="connsiteX25" fmla="*/ 896934 w 1324800"/>
              <a:gd name="connsiteY25" fmla="*/ 1830865 h 2440800"/>
              <a:gd name="connsiteX26" fmla="*/ 1324800 w 1324800"/>
              <a:gd name="connsiteY26" fmla="*/ 1830865 h 2440800"/>
              <a:gd name="connsiteX27" fmla="*/ 1324800 w 1324800"/>
              <a:gd name="connsiteY27" fmla="*/ 2440800 h 2440800"/>
              <a:gd name="connsiteX28" fmla="*/ 326100 w 1324800"/>
              <a:gd name="connsiteY28" fmla="*/ 2440800 h 2440800"/>
              <a:gd name="connsiteX29" fmla="*/ 240229 w 1324800"/>
              <a:gd name="connsiteY29" fmla="*/ 2353355 h 2440800"/>
              <a:gd name="connsiteX30" fmla="*/ 0 w 1324800"/>
              <a:gd name="connsiteY30" fmla="*/ 2115455 h 2440800"/>
              <a:gd name="connsiteX31" fmla="*/ 0 w 1324800"/>
              <a:gd name="connsiteY31" fmla="*/ 2111960 h 2440800"/>
              <a:gd name="connsiteX32" fmla="*/ 0 w 1324800"/>
              <a:gd name="connsiteY32" fmla="*/ 2087490 h 2440800"/>
              <a:gd name="connsiteX33" fmla="*/ 0 w 1324800"/>
              <a:gd name="connsiteY33" fmla="*/ 2060836 h 2440800"/>
              <a:gd name="connsiteX34" fmla="*/ 0 w 1324800"/>
              <a:gd name="connsiteY34" fmla="*/ 2021074 h 2440800"/>
              <a:gd name="connsiteX35" fmla="*/ 0 w 1324800"/>
              <a:gd name="connsiteY35" fmla="*/ 1965581 h 2440800"/>
              <a:gd name="connsiteX36" fmla="*/ 0 w 1324800"/>
              <a:gd name="connsiteY36" fmla="*/ 1891736 h 2440800"/>
              <a:gd name="connsiteX37" fmla="*/ 0 w 1324800"/>
              <a:gd name="connsiteY37" fmla="*/ 1796917 h 2440800"/>
              <a:gd name="connsiteX38" fmla="*/ 0 w 1324800"/>
              <a:gd name="connsiteY38" fmla="*/ 1678503 h 2440800"/>
              <a:gd name="connsiteX39" fmla="*/ 0 w 1324800"/>
              <a:gd name="connsiteY39" fmla="*/ 1533872 h 2440800"/>
              <a:gd name="connsiteX40" fmla="*/ 0 w 1324800"/>
              <a:gd name="connsiteY40" fmla="*/ 1360402 h 2440800"/>
              <a:gd name="connsiteX41" fmla="*/ 0 w 1324800"/>
              <a:gd name="connsiteY41" fmla="*/ 1155471 h 2440800"/>
              <a:gd name="connsiteX42" fmla="*/ 0 w 1324800"/>
              <a:gd name="connsiteY42" fmla="*/ 916458 h 2440800"/>
              <a:gd name="connsiteX43" fmla="*/ 0 w 1324800"/>
              <a:gd name="connsiteY43" fmla="*/ 640741 h 2440800"/>
              <a:gd name="connsiteX44" fmla="*/ 0 w 1324800"/>
              <a:gd name="connsiteY44" fmla="*/ 325698 h 2440800"/>
              <a:gd name="connsiteX45" fmla="*/ 326446 w 1324800"/>
              <a:gd name="connsiteY45" fmla="*/ 0 h 24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4800" h="2440800">
                <a:moveTo>
                  <a:pt x="326446" y="0"/>
                </a:moveTo>
                <a:lnTo>
                  <a:pt x="328396" y="0"/>
                </a:lnTo>
                <a:lnTo>
                  <a:pt x="342046" y="0"/>
                </a:lnTo>
                <a:lnTo>
                  <a:pt x="356914" y="0"/>
                </a:lnTo>
                <a:lnTo>
                  <a:pt x="379094" y="0"/>
                </a:lnTo>
                <a:lnTo>
                  <a:pt x="410049" y="0"/>
                </a:lnTo>
                <a:lnTo>
                  <a:pt x="451241" y="0"/>
                </a:lnTo>
                <a:lnTo>
                  <a:pt x="504132" y="0"/>
                </a:lnTo>
                <a:lnTo>
                  <a:pt x="570185" y="0"/>
                </a:lnTo>
                <a:lnTo>
                  <a:pt x="650863" y="0"/>
                </a:lnTo>
                <a:lnTo>
                  <a:pt x="747627" y="0"/>
                </a:lnTo>
                <a:lnTo>
                  <a:pt x="861940" y="0"/>
                </a:lnTo>
                <a:lnTo>
                  <a:pt x="995265" y="0"/>
                </a:lnTo>
                <a:lnTo>
                  <a:pt x="1149064" y="0"/>
                </a:lnTo>
                <a:lnTo>
                  <a:pt x="1324800" y="0"/>
                </a:lnTo>
                <a:lnTo>
                  <a:pt x="1324800" y="1192"/>
                </a:lnTo>
                <a:lnTo>
                  <a:pt x="1324800" y="9536"/>
                </a:lnTo>
                <a:lnTo>
                  <a:pt x="1324800" y="32183"/>
                </a:lnTo>
                <a:lnTo>
                  <a:pt x="1324800" y="76286"/>
                </a:lnTo>
                <a:lnTo>
                  <a:pt x="1324800" y="148996"/>
                </a:lnTo>
                <a:lnTo>
                  <a:pt x="1324800" y="257466"/>
                </a:lnTo>
                <a:lnTo>
                  <a:pt x="1324800" y="408846"/>
                </a:lnTo>
                <a:lnTo>
                  <a:pt x="1324800" y="502862"/>
                </a:lnTo>
                <a:lnTo>
                  <a:pt x="1324800" y="610288"/>
                </a:lnTo>
                <a:cubicBezTo>
                  <a:pt x="1324800" y="610288"/>
                  <a:pt x="1324800" y="610288"/>
                  <a:pt x="896934" y="610288"/>
                </a:cubicBezTo>
                <a:cubicBezTo>
                  <a:pt x="896934" y="610288"/>
                  <a:pt x="896934" y="610288"/>
                  <a:pt x="896934" y="1830865"/>
                </a:cubicBezTo>
                <a:cubicBezTo>
                  <a:pt x="896934" y="1830865"/>
                  <a:pt x="896934" y="1830865"/>
                  <a:pt x="1324800" y="1830865"/>
                </a:cubicBezTo>
                <a:lnTo>
                  <a:pt x="1324800" y="2440800"/>
                </a:lnTo>
                <a:lnTo>
                  <a:pt x="326100" y="2440800"/>
                </a:lnTo>
                <a:lnTo>
                  <a:pt x="240229" y="2353355"/>
                </a:lnTo>
                <a:cubicBezTo>
                  <a:pt x="161044" y="2273166"/>
                  <a:pt x="97459" y="2210319"/>
                  <a:pt x="0" y="2115455"/>
                </a:cubicBezTo>
                <a:lnTo>
                  <a:pt x="0" y="2111960"/>
                </a:lnTo>
                <a:lnTo>
                  <a:pt x="0" y="2087490"/>
                </a:lnTo>
                <a:lnTo>
                  <a:pt x="0" y="2060836"/>
                </a:lnTo>
                <a:lnTo>
                  <a:pt x="0" y="2021074"/>
                </a:lnTo>
                <a:lnTo>
                  <a:pt x="0" y="1965581"/>
                </a:lnTo>
                <a:lnTo>
                  <a:pt x="0" y="1891736"/>
                </a:lnTo>
                <a:lnTo>
                  <a:pt x="0" y="1796917"/>
                </a:lnTo>
                <a:lnTo>
                  <a:pt x="0" y="1678503"/>
                </a:lnTo>
                <a:lnTo>
                  <a:pt x="0" y="1533872"/>
                </a:lnTo>
                <a:lnTo>
                  <a:pt x="0" y="1360402"/>
                </a:lnTo>
                <a:lnTo>
                  <a:pt x="0" y="1155471"/>
                </a:lnTo>
                <a:lnTo>
                  <a:pt x="0" y="916458"/>
                </a:lnTo>
                <a:lnTo>
                  <a:pt x="0" y="640741"/>
                </a:lnTo>
                <a:lnTo>
                  <a:pt x="0" y="325698"/>
                </a:lnTo>
                <a:cubicBezTo>
                  <a:pt x="129945" y="199213"/>
                  <a:pt x="199671" y="129647"/>
                  <a:pt x="3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graﬁkken udskiftes. </a:t>
            </a:r>
          </a:p>
        </p:txBody>
      </p:sp>
      <p:pic>
        <p:nvPicPr>
          <p:cNvPr id="25" name="Logo nav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7">
          <p15:clr>
            <a:srgbClr val="000000"/>
          </p15:clr>
        </p15:guide>
        <p15:guide id="2" orient="horz" pos="1809">
          <p15:clr>
            <a:srgbClr val="00000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539875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539879" y="1833789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5561942" y="1833789"/>
            <a:ext cx="216079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290830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0676" y="2877130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714595" y="353859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730060" y="4208198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02763" y="5318642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89164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9796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750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6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28407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2" name="Rectangle 1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03727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39875" y="1987550"/>
            <a:ext cx="69056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</a:t>
            </a:r>
            <a:r>
              <a:rPr lang="da-DK" dirty="0" err="1"/>
              <a:t>tids-punkt</a:t>
            </a:r>
            <a:r>
              <a:rPr lang="da-DK" dirty="0"/>
              <a:t> som fx 8.00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50197" y="1987550"/>
            <a:ext cx="696525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agenda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baggrundsfarven ændres til rød/grå.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07907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/>
          <p:cNvSpPr/>
          <p:nvPr userDrawn="1"/>
        </p:nvSpPr>
        <p:spPr>
          <a:xfrm>
            <a:off x="427772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10864800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man indsætte graﬁkelementer til højre for teksten. </a:t>
            </a:r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5" name="Faktaboks 3"/>
          <p:cNvSpPr>
            <a:spLocks noGrp="1"/>
          </p:cNvSpPr>
          <p:nvPr>
            <p:ph type="body" sz="quarter" idx="13"/>
          </p:nvPr>
        </p:nvSpPr>
        <p:spPr>
          <a:xfrm>
            <a:off x="9532800" y="2872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ctr" anchorCtr="0">
            <a:noAutofit/>
          </a:bodyPr>
          <a:lstStyle>
            <a:lvl1pPr marL="0" indent="0">
              <a:spcAft>
                <a:spcPts val="500"/>
              </a:spcAft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751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kon,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532800" y="2872800"/>
            <a:ext cx="2448000" cy="244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man indsætte graﬁkelementer til højre for teksten. 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7346400" y="1989056"/>
            <a:ext cx="4392000" cy="4392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billedet udskiftes.</a:t>
            </a:r>
          </a:p>
        </p:txBody>
      </p:sp>
    </p:spTree>
    <p:extLst>
      <p:ext uri="{BB962C8B-B14F-4D97-AF65-F5344CB8AC3E}">
        <p14:creationId xmlns:p14="http://schemas.microsoft.com/office/powerpoint/2010/main" val="35781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00" y="756000"/>
            <a:ext cx="8560800" cy="93489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0801" y="1989056"/>
            <a:ext cx="7776000" cy="411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480" y="6528915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18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736" r:id="rId3"/>
    <p:sldLayoutId id="2147483658" r:id="rId4"/>
    <p:sldLayoutId id="2147483722" r:id="rId5"/>
    <p:sldLayoutId id="2147483721" r:id="rId6"/>
    <p:sldLayoutId id="2147483725" r:id="rId7"/>
    <p:sldLayoutId id="2147483726" r:id="rId8"/>
    <p:sldLayoutId id="2147483728" r:id="rId9"/>
    <p:sldLayoutId id="2147483729" r:id="rId10"/>
    <p:sldLayoutId id="2147483731" r:id="rId11"/>
    <p:sldLayoutId id="2147483734" r:id="rId12"/>
    <p:sldLayoutId id="2147483727" r:id="rId13"/>
    <p:sldLayoutId id="2147483732" r:id="rId14"/>
    <p:sldLayoutId id="2147483735" r:id="rId15"/>
    <p:sldLayoutId id="2147483733" r:id="rId16"/>
    <p:sldLayoutId id="2147483652" r:id="rId17"/>
    <p:sldLayoutId id="2147483654" r:id="rId18"/>
    <p:sldLayoutId id="2147483655" r:id="rId19"/>
    <p:sldLayoutId id="2147483670" r:id="rId20"/>
  </p:sldLayoutIdLst>
  <p:hf hdr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lang="en-US" sz="3400" b="1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1000"/>
        </a:lnSpc>
        <a:spcBef>
          <a:spcPts val="60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5868" userDrawn="1">
          <p15:clr>
            <a:srgbClr val="F26B43"/>
          </p15:clr>
        </p15:guide>
        <p15:guide id="3" orient="horz" pos="476" userDrawn="1">
          <p15:clr>
            <a:srgbClr val="F26B43"/>
          </p15:clr>
        </p15:guide>
        <p15:guide id="4" orient="horz" pos="1065" userDrawn="1">
          <p15:clr>
            <a:srgbClr val="F26B43"/>
          </p15:clr>
        </p15:guide>
        <p15:guide id="5" pos="970" userDrawn="1">
          <p15:clr>
            <a:srgbClr val="F26B43"/>
          </p15:clr>
        </p15:guide>
        <p15:guide id="6" orient="horz" pos="1252" userDrawn="1">
          <p15:clr>
            <a:srgbClr val="F26B43"/>
          </p15:clr>
        </p15:guide>
        <p15:guide id="7" orient="horz" pos="3843" userDrawn="1">
          <p15:clr>
            <a:srgbClr val="F26B43"/>
          </p15:clr>
        </p15:guide>
        <p15:guide id="8" pos="6843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1.jpeg"/><Relationship Id="rId7" Type="http://schemas.openxmlformats.org/officeDocument/2006/relationships/image" Target="../media/image27.jpeg"/><Relationship Id="rId12" Type="http://schemas.openxmlformats.org/officeDocument/2006/relationships/image" Target="../media/image4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40.png"/><Relationship Id="rId5" Type="http://schemas.openxmlformats.org/officeDocument/2006/relationships/image" Target="../media/image20.jpeg"/><Relationship Id="rId10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mibrug.dk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emf"/><Relationship Id="rId4" Type="http://schemas.openxmlformats.org/officeDocument/2006/relationships/package" Target="../embeddings/Microsoft_Word_Document.docx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4.xml"/><Relationship Id="rId7" Type="http://schemas.openxmlformats.org/officeDocument/2006/relationships/image" Target="../media/image1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2xuszdLRk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5" Type="http://schemas.openxmlformats.org/officeDocument/2006/relationships/image" Target="../media/image37.jpeg"/><Relationship Id="rId10" Type="http://schemas.openxmlformats.org/officeDocument/2006/relationships/image" Target="../media/image20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Laboratory </a:t>
            </a:r>
            <a:r>
              <a:rPr lang="en-US" dirty="0"/>
              <a:t>safety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Tobias Christensen</a:t>
            </a:r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5535483" y="5539239"/>
            <a:ext cx="2448000" cy="1324800"/>
          </a:xfrm>
        </p:spPr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Pladsholder til billede 1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82409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Hazards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Physical/ chemical</a:t>
            </a:r>
          </a:p>
          <a:p>
            <a:pPr lvl="1"/>
            <a:r>
              <a:rPr lang="en-US" dirty="0"/>
              <a:t>H200</a:t>
            </a:r>
          </a:p>
          <a:p>
            <a:endParaRPr lang="en-US" dirty="0"/>
          </a:p>
          <a:p>
            <a:r>
              <a:rPr lang="en-US" dirty="0"/>
              <a:t>Health </a:t>
            </a:r>
          </a:p>
          <a:p>
            <a:pPr lvl="1"/>
            <a:r>
              <a:rPr lang="en-US" dirty="0"/>
              <a:t>H300</a:t>
            </a:r>
          </a:p>
          <a:p>
            <a:endParaRPr lang="en-US" dirty="0"/>
          </a:p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H400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icture 12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4842" y="2815626"/>
            <a:ext cx="899795" cy="899795"/>
          </a:xfrm>
          <a:prstGeom prst="rect">
            <a:avLst/>
          </a:prstGeom>
        </p:spPr>
      </p:pic>
      <p:pic>
        <p:nvPicPr>
          <p:cNvPr id="10" name="Picture 130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4637" y="2815626"/>
            <a:ext cx="899795" cy="899795"/>
          </a:xfrm>
          <a:prstGeom prst="rect">
            <a:avLst/>
          </a:prstGeom>
        </p:spPr>
      </p:pic>
      <p:pic>
        <p:nvPicPr>
          <p:cNvPr id="11" name="Billede 10"/>
          <p:cNvPicPr/>
          <p:nvPr/>
        </p:nvPicPr>
        <p:blipFill rotWithShape="1">
          <a:blip r:embed="rId4"/>
          <a:srcRect t="6638" b="3306"/>
          <a:stretch/>
        </p:blipFill>
        <p:spPr bwMode="auto">
          <a:xfrm>
            <a:off x="5287371" y="2819698"/>
            <a:ext cx="934951" cy="8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4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89071" y="2815626"/>
            <a:ext cx="899795" cy="899795"/>
          </a:xfrm>
          <a:prstGeom prst="rect">
            <a:avLst/>
          </a:prstGeom>
        </p:spPr>
      </p:pic>
      <p:pic>
        <p:nvPicPr>
          <p:cNvPr id="13" name="Picture 11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2937" y="1417015"/>
            <a:ext cx="899795" cy="899795"/>
          </a:xfrm>
          <a:prstGeom prst="rect">
            <a:avLst/>
          </a:prstGeom>
        </p:spPr>
      </p:pic>
      <p:pic>
        <p:nvPicPr>
          <p:cNvPr id="14" name="Picture 11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22732" y="1417014"/>
            <a:ext cx="899795" cy="899795"/>
          </a:xfrm>
          <a:prstGeom prst="rect">
            <a:avLst/>
          </a:prstGeom>
        </p:spPr>
      </p:pic>
      <p:pic>
        <p:nvPicPr>
          <p:cNvPr id="15" name="Picture 129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22527" y="1417014"/>
            <a:ext cx="899795" cy="899795"/>
          </a:xfrm>
          <a:prstGeom prst="rect">
            <a:avLst/>
          </a:prstGeom>
        </p:spPr>
      </p:pic>
      <p:pic>
        <p:nvPicPr>
          <p:cNvPr id="16" name="Picture 129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22322" y="1417013"/>
            <a:ext cx="899795" cy="899795"/>
          </a:xfrm>
          <a:prstGeom prst="rect">
            <a:avLst/>
          </a:prstGeom>
        </p:spPr>
      </p:pic>
      <p:pic>
        <p:nvPicPr>
          <p:cNvPr id="17" name="Picture 12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2117" y="1417013"/>
            <a:ext cx="899795" cy="899795"/>
          </a:xfrm>
          <a:prstGeom prst="rect">
            <a:avLst/>
          </a:prstGeom>
        </p:spPr>
      </p:pic>
      <p:pic>
        <p:nvPicPr>
          <p:cNvPr id="18" name="Picture 14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2937" y="4349504"/>
            <a:ext cx="899795" cy="899795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3704" y="2815626"/>
            <a:ext cx="5154759" cy="983838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0833" y="3799464"/>
            <a:ext cx="4743360" cy="2302536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7213704" y="2693258"/>
            <a:ext cx="4840628" cy="1931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Højrepil 22"/>
          <p:cNvSpPr/>
          <p:nvPr/>
        </p:nvSpPr>
        <p:spPr>
          <a:xfrm>
            <a:off x="6064079" y="3715421"/>
            <a:ext cx="1058038" cy="45207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187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Precautions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information </a:t>
            </a:r>
          </a:p>
          <a:p>
            <a:pPr lvl="1"/>
            <a:r>
              <a:rPr lang="en-US" dirty="0"/>
              <a:t>P100</a:t>
            </a:r>
          </a:p>
          <a:p>
            <a:r>
              <a:rPr lang="en-US" dirty="0"/>
              <a:t>Safety</a:t>
            </a:r>
          </a:p>
          <a:p>
            <a:pPr lvl="1"/>
            <a:r>
              <a:rPr lang="en-US" dirty="0"/>
              <a:t>P200</a:t>
            </a:r>
          </a:p>
          <a:p>
            <a:r>
              <a:rPr lang="en-US" dirty="0"/>
              <a:t>Safety procedure</a:t>
            </a:r>
          </a:p>
          <a:p>
            <a:pPr lvl="1"/>
            <a:r>
              <a:rPr lang="en-US" dirty="0"/>
              <a:t>P300	</a:t>
            </a:r>
          </a:p>
          <a:p>
            <a:r>
              <a:rPr lang="en-US" dirty="0"/>
              <a:t>Storage</a:t>
            </a:r>
          </a:p>
          <a:p>
            <a:pPr lvl="1"/>
            <a:r>
              <a:rPr lang="en-US" dirty="0"/>
              <a:t>P400</a:t>
            </a:r>
          </a:p>
          <a:p>
            <a:r>
              <a:rPr lang="en-US" dirty="0"/>
              <a:t>Disposal </a:t>
            </a:r>
          </a:p>
          <a:p>
            <a:pPr lvl="1"/>
            <a:r>
              <a:rPr lang="en-US" dirty="0"/>
              <a:t>P500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020" y="1690890"/>
            <a:ext cx="5154759" cy="98383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49" y="2674728"/>
            <a:ext cx="4743360" cy="2302536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5719665" y="3471967"/>
            <a:ext cx="4627983" cy="15052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Højrepil 16"/>
          <p:cNvSpPr/>
          <p:nvPr/>
        </p:nvSpPr>
        <p:spPr>
          <a:xfrm>
            <a:off x="4702628" y="3922187"/>
            <a:ext cx="914400" cy="47351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2179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(</a:t>
            </a:r>
            <a:r>
              <a:rPr lang="da-DK" dirty="0" err="1"/>
              <a:t>Material</a:t>
            </a:r>
            <a:r>
              <a:rPr lang="da-DK" dirty="0"/>
              <a:t>) Safety data </a:t>
            </a:r>
            <a:r>
              <a:rPr lang="da-DK" dirty="0" err="1"/>
              <a:t>sheet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354" y="1523986"/>
            <a:ext cx="3431282" cy="126018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354" y="2944285"/>
            <a:ext cx="3580554" cy="68338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499" y="3747360"/>
            <a:ext cx="3371409" cy="1636560"/>
          </a:xfrm>
          <a:prstGeom prst="rect">
            <a:avLst/>
          </a:prstGeom>
        </p:spPr>
      </p:pic>
      <p:pic>
        <p:nvPicPr>
          <p:cNvPr id="11" name="Pladsholder til indhold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2049" y="1690890"/>
            <a:ext cx="2574207" cy="328666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723B3AF-A530-6635-AC97-418D6AA2E383}"/>
              </a:ext>
            </a:extLst>
          </p:cNvPr>
          <p:cNvSpPr txBox="1"/>
          <p:nvPr/>
        </p:nvSpPr>
        <p:spPr>
          <a:xfrm>
            <a:off x="6567636" y="869798"/>
            <a:ext cx="4363258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Identification - product &amp; producent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Hazards identification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Composition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First aid measures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Firefighting measures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Accidental release measures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Handling and storage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Exposure and personal protection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Physical and chemical properties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Stability and reactivity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Toxicological information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Ecological information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Disposal considerations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Transport information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Regulatory information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 information </a:t>
            </a:r>
          </a:p>
          <a:p>
            <a:pPr marL="457200" indent="-457200">
              <a:buFont typeface="+mj-lt"/>
              <a:buAutoNum type="arabicPeriod"/>
            </a:pPr>
            <a:endParaRPr lang="da-DK" sz="2000" dirty="0" err="1"/>
          </a:p>
        </p:txBody>
      </p:sp>
    </p:spTree>
    <p:extLst>
      <p:ext uri="{BB962C8B-B14F-4D97-AF65-F5344CB8AC3E}">
        <p14:creationId xmlns:p14="http://schemas.microsoft.com/office/powerpoint/2010/main" val="237668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2049" y="288555"/>
            <a:ext cx="8560800" cy="934890"/>
          </a:xfrm>
        </p:spPr>
        <p:txBody>
          <a:bodyPr/>
          <a:lstStyle/>
          <a:p>
            <a:r>
              <a:rPr lang="en-US" dirty="0" err="1"/>
              <a:t>Kemibrug</a:t>
            </a:r>
            <a:r>
              <a:rPr lang="en-US" dirty="0"/>
              <a:t> – KBA and chemical info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92049" y="1541381"/>
            <a:ext cx="7776000" cy="4112944"/>
          </a:xfrm>
        </p:spPr>
        <p:txBody>
          <a:bodyPr/>
          <a:lstStyle/>
          <a:p>
            <a:r>
              <a:rPr lang="da-DK" dirty="0">
                <a:hlinkClick r:id="rId3"/>
              </a:rPr>
              <a:t>https://www.kemibrug.dk/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12" y="999607"/>
            <a:ext cx="2514600" cy="447675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313" y="999607"/>
            <a:ext cx="2192848" cy="447675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76CCCCA6-6356-F53A-1D2B-4911FA9A896A}"/>
              </a:ext>
            </a:extLst>
          </p:cNvPr>
          <p:cNvSpPr txBox="1"/>
          <p:nvPr/>
        </p:nvSpPr>
        <p:spPr>
          <a:xfrm>
            <a:off x="7168898" y="589744"/>
            <a:ext cx="4174582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SDS overview (KBA)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Applicability information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Toxicological information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Exposure and personal protection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Description of the substance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Fire fighting measures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Waste measures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First aid measures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Storage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Substitution 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3C0B7B1-EF19-6403-E58F-9BAA7788A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4" y="2314566"/>
            <a:ext cx="2097881" cy="439434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C0BFA480-F8A3-F1D3-61EB-4F12BEC2F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563" y="3673789"/>
            <a:ext cx="6332971" cy="29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16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anner gjorde palleløfter til gigantisk stålprojektil - Dagens Med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0" y="756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5A375A9-78EE-4C98-3FAE-13CC416C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833" y="23583"/>
            <a:ext cx="3752850" cy="54768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Know the </a:t>
            </a:r>
            <a:r>
              <a:rPr lang="da-DK" dirty="0" err="1"/>
              <a:t>equipment</a:t>
            </a:r>
            <a:r>
              <a:rPr lang="da-DK" dirty="0"/>
              <a:t>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The Secret Behind Centrifuge Accidents and Preven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8" y="3852713"/>
            <a:ext cx="3558009" cy="26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rdue University - Department of Chemistry - Centrifuge Explo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83" y="4422710"/>
            <a:ext cx="2808272" cy="21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528" y="84042"/>
            <a:ext cx="2994738" cy="396148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850" y="1860690"/>
            <a:ext cx="3962400" cy="484822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9"/>
          <a:srcRect r="1776"/>
          <a:stretch/>
        </p:blipFill>
        <p:spPr>
          <a:xfrm>
            <a:off x="618803" y="863550"/>
            <a:ext cx="3901393" cy="385762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0765" y="1022700"/>
            <a:ext cx="3943350" cy="51816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77" y="1281635"/>
            <a:ext cx="7041977" cy="47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Garbage</a:t>
            </a:r>
          </a:p>
          <a:p>
            <a:pPr lvl="1"/>
            <a:r>
              <a:rPr lang="en-US" dirty="0"/>
              <a:t>Various</a:t>
            </a:r>
          </a:p>
          <a:p>
            <a:pPr lvl="1"/>
            <a:r>
              <a:rPr lang="en-US" dirty="0"/>
              <a:t>Chemicals</a:t>
            </a:r>
          </a:p>
          <a:p>
            <a:pPr lvl="1"/>
            <a:r>
              <a:rPr lang="en-US" dirty="0"/>
              <a:t>Glass</a:t>
            </a:r>
          </a:p>
          <a:p>
            <a:pPr lvl="1"/>
            <a:r>
              <a:rPr lang="en-US" dirty="0"/>
              <a:t>Biological</a:t>
            </a:r>
          </a:p>
          <a:p>
            <a:r>
              <a:rPr lang="en-US" dirty="0"/>
              <a:t>Cleaning</a:t>
            </a:r>
          </a:p>
          <a:p>
            <a:r>
              <a:rPr lang="en-US" dirty="0"/>
              <a:t>Laboratory washing </a:t>
            </a:r>
          </a:p>
          <a:p>
            <a:pPr lvl="1"/>
            <a:r>
              <a:rPr lang="en-US" dirty="0"/>
              <a:t>Empty</a:t>
            </a:r>
          </a:p>
          <a:p>
            <a:pPr lvl="1"/>
            <a:r>
              <a:rPr lang="en-US" dirty="0"/>
              <a:t>Rinse off</a:t>
            </a:r>
          </a:p>
          <a:p>
            <a:pPr lvl="1"/>
            <a:r>
              <a:rPr lang="en-US" dirty="0"/>
              <a:t>Ethanol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19" name="Pladsholder til indhold 7">
            <a:extLst>
              <a:ext uri="{FF2B5EF4-FFF2-40B4-BE49-F238E27FC236}">
                <a16:creationId xmlns:a16="http://schemas.microsoft.com/office/drawing/2014/main" id="{98E0C347-9DE8-0337-43A7-ED3758ED57A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5" r="39815"/>
          <a:stretch/>
        </p:blipFill>
        <p:spPr>
          <a:xfrm>
            <a:off x="3259053" y="828911"/>
            <a:ext cx="3093722" cy="2320290"/>
          </a:xfr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87ED5549-71B9-3B92-5DFD-C0EFD57F78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9776" y="1118947"/>
            <a:ext cx="2320290" cy="1740218"/>
          </a:xfrm>
          <a:prstGeom prst="rect">
            <a:avLst/>
          </a:prstGeom>
        </p:spPr>
      </p:pic>
      <p:pic>
        <p:nvPicPr>
          <p:cNvPr id="21" name="Billede 20" descr="Et billede, der indeholder indendørs, rød&#10;&#10;Automatisk genereret beskrivelse">
            <a:extLst>
              <a:ext uri="{FF2B5EF4-FFF2-40B4-BE49-F238E27FC236}">
                <a16:creationId xmlns:a16="http://schemas.microsoft.com/office/drawing/2014/main" id="{41D20DA5-111C-AA9A-9F7C-A14FCB00E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6615" y="3598157"/>
            <a:ext cx="2464183" cy="1848137"/>
          </a:xfrm>
          <a:prstGeom prst="rect">
            <a:avLst/>
          </a:prstGeom>
        </p:spPr>
      </p:pic>
      <p:pic>
        <p:nvPicPr>
          <p:cNvPr id="22" name="Billede 21" descr="Et billede, der indeholder indendørs, væg, vindue, badeværelse&#10;&#10;Automatisk genereret beskrivelse">
            <a:extLst>
              <a:ext uri="{FF2B5EF4-FFF2-40B4-BE49-F238E27FC236}">
                <a16:creationId xmlns:a16="http://schemas.microsoft.com/office/drawing/2014/main" id="{76FBCD3D-67E0-6882-8F2D-A390A77CE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148" y="1118947"/>
            <a:ext cx="2320290" cy="1740218"/>
          </a:xfrm>
          <a:prstGeom prst="rect">
            <a:avLst/>
          </a:prstGeom>
        </p:spPr>
      </p:pic>
      <p:pic>
        <p:nvPicPr>
          <p:cNvPr id="23" name="Billede 22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B8C0798F-9052-DFD7-2948-F691FCC10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471" y="3598157"/>
            <a:ext cx="2464182" cy="1848136"/>
          </a:xfrm>
          <a:prstGeom prst="rect">
            <a:avLst/>
          </a:prstGeom>
        </p:spPr>
      </p:pic>
      <p:pic>
        <p:nvPicPr>
          <p:cNvPr id="24" name="Billede 2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E0BAE60-1F0A-3908-8ED1-163358D04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1789" y="3598159"/>
            <a:ext cx="2464182" cy="18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7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Dirty utensils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Dirty</a:t>
            </a:r>
          </a:p>
          <a:p>
            <a:pPr lvl="1"/>
            <a:r>
              <a:rPr lang="en-US" dirty="0"/>
              <a:t>Empty</a:t>
            </a:r>
          </a:p>
          <a:p>
            <a:pPr lvl="1"/>
            <a:r>
              <a:rPr lang="en-US" dirty="0"/>
              <a:t>Rinse off</a:t>
            </a:r>
          </a:p>
          <a:p>
            <a:pPr lvl="1"/>
            <a:r>
              <a:rPr lang="en-US" dirty="0"/>
              <a:t>Ethanol</a:t>
            </a:r>
          </a:p>
          <a:p>
            <a:r>
              <a:rPr lang="en-US" dirty="0"/>
              <a:t>Clean</a:t>
            </a:r>
          </a:p>
          <a:p>
            <a:pPr lvl="1"/>
            <a:r>
              <a:rPr lang="en-US" dirty="0"/>
              <a:t>Put in place</a:t>
            </a:r>
          </a:p>
          <a:p>
            <a:r>
              <a:rPr lang="en-US" dirty="0"/>
              <a:t>Glass pipettes</a:t>
            </a:r>
          </a:p>
          <a:p>
            <a:pPr lvl="1"/>
            <a:r>
              <a:rPr lang="en-US" dirty="0"/>
              <a:t>Tip up!</a:t>
            </a:r>
          </a:p>
          <a:p>
            <a:pPr lvl="1"/>
            <a:r>
              <a:rPr lang="en-US" dirty="0"/>
              <a:t>In the basket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b="20972"/>
          <a:stretch/>
        </p:blipFill>
        <p:spPr>
          <a:xfrm rot="5400000">
            <a:off x="6882328" y="2098798"/>
            <a:ext cx="4868944" cy="1841500"/>
          </a:xfrm>
          <a:prstGeom prst="rect">
            <a:avLst/>
          </a:prstGeom>
        </p:spPr>
      </p:pic>
      <p:pic>
        <p:nvPicPr>
          <p:cNvPr id="9" name="Billede 8" descr="Et billede, der indeholder indendørs, vindue&#10;&#10;Automatisk genereret beskrivelse">
            <a:extLst>
              <a:ext uri="{FF2B5EF4-FFF2-40B4-BE49-F238E27FC236}">
                <a16:creationId xmlns:a16="http://schemas.microsoft.com/office/drawing/2014/main" id="{6AD79D5E-ECA2-71F5-F48B-D76B43167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4414" y="1193694"/>
            <a:ext cx="4868944" cy="36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Evaporation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Organic chemistry </a:t>
            </a:r>
          </a:p>
          <a:p>
            <a:pPr lvl="1"/>
            <a:r>
              <a:rPr lang="en-US" dirty="0"/>
              <a:t>Emptied into a waste container </a:t>
            </a:r>
          </a:p>
          <a:p>
            <a:pPr lvl="1"/>
            <a:r>
              <a:rPr lang="en-US" dirty="0"/>
              <a:t>Rinsed with relevant solvent</a:t>
            </a:r>
          </a:p>
          <a:p>
            <a:pPr lvl="2"/>
            <a:r>
              <a:rPr lang="en-US" dirty="0"/>
              <a:t>Water</a:t>
            </a:r>
          </a:p>
          <a:p>
            <a:pPr lvl="2"/>
            <a:r>
              <a:rPr lang="en-US" dirty="0"/>
              <a:t>Ethanol</a:t>
            </a:r>
          </a:p>
          <a:p>
            <a:pPr lvl="2"/>
            <a:r>
              <a:rPr lang="en-US" dirty="0"/>
              <a:t>Acetone</a:t>
            </a:r>
          </a:p>
          <a:p>
            <a:pPr lvl="1"/>
            <a:r>
              <a:rPr lang="en-US" dirty="0"/>
              <a:t>Placed in a fume hood overnight for evaporation</a:t>
            </a:r>
          </a:p>
          <a:p>
            <a:endParaRPr lang="en-US" dirty="0"/>
          </a:p>
          <a:p>
            <a:r>
              <a:rPr lang="en-US" dirty="0"/>
              <a:t>Emptied chemical containers are evaporated as well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774" y="1440362"/>
            <a:ext cx="4581525" cy="33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6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685" y="77270"/>
            <a:ext cx="8560800" cy="934890"/>
          </a:xfrm>
        </p:spPr>
        <p:txBody>
          <a:bodyPr/>
          <a:lstStyle/>
          <a:p>
            <a:r>
              <a:rPr lang="en-US" dirty="0"/>
              <a:t>Chemical waste groups </a:t>
            </a:r>
          </a:p>
        </p:txBody>
      </p:sp>
      <p:graphicFrame>
        <p:nvGraphicFramePr>
          <p:cNvPr id="9" name="Pladsholder til indhol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823124"/>
              </p:ext>
            </p:extLst>
          </p:nvPr>
        </p:nvGraphicFramePr>
        <p:xfrm>
          <a:off x="2208213" y="930755"/>
          <a:ext cx="7775574" cy="559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81">
                  <a:extLst>
                    <a:ext uri="{9D8B030D-6E8A-4147-A177-3AD203B41FA5}">
                      <a16:colId xmlns:a16="http://schemas.microsoft.com/office/drawing/2014/main" val="3648967434"/>
                    </a:ext>
                  </a:extLst>
                </a:gridCol>
                <a:gridCol w="4272435">
                  <a:extLst>
                    <a:ext uri="{9D8B030D-6E8A-4147-A177-3AD203B41FA5}">
                      <a16:colId xmlns:a16="http://schemas.microsoft.com/office/drawing/2014/main" val="474772089"/>
                    </a:ext>
                  </a:extLst>
                </a:gridCol>
                <a:gridCol w="2591858">
                  <a:extLst>
                    <a:ext uri="{9D8B030D-6E8A-4147-A177-3AD203B41FA5}">
                      <a16:colId xmlns:a16="http://schemas.microsoft.com/office/drawing/2014/main" val="183110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Group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Short 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Examples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09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Strong oxidizing agents and</a:t>
                      </a:r>
                      <a:r>
                        <a:rPr lang="en-US" baseline="0" noProof="0" dirty="0"/>
                        <a:t> agents that react violently with water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Hydrogen peroxide,</a:t>
                      </a:r>
                      <a:r>
                        <a:rPr lang="en-US" baseline="0" noProof="0" dirty="0"/>
                        <a:t> aluminum chloride 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389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Contains mercury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Mercury batteries</a:t>
                      </a:r>
                      <a:r>
                        <a:rPr lang="en-US" baseline="0" noProof="0" dirty="0"/>
                        <a:t>, mercury thermometer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90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Packaging,</a:t>
                      </a:r>
                      <a:r>
                        <a:rPr lang="en-US" baseline="0" noProof="0" dirty="0"/>
                        <a:t> medicine and batteries without mercury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Clinical waste </a:t>
                      </a:r>
                      <a:r>
                        <a:rPr lang="en-US" baseline="0" noProof="0" dirty="0"/>
                        <a:t>and waste not suitable for other groups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55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Pesticides – Under normal circumstances not found in a lab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Toxins, pesticides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44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Inorganic</a:t>
                      </a:r>
                      <a:r>
                        <a:rPr lang="en-US" baseline="0" noProof="0" dirty="0"/>
                        <a:t> substances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Acid,</a:t>
                      </a:r>
                      <a:r>
                        <a:rPr lang="en-US" baseline="0" noProof="0" dirty="0"/>
                        <a:t> base, metal, salt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8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Minerals</a:t>
                      </a:r>
                      <a:r>
                        <a:rPr lang="en-US" baseline="0" noProof="0" dirty="0"/>
                        <a:t> not containing emulsifiers </a:t>
                      </a:r>
                      <a:r>
                        <a:rPr lang="en-US" noProof="0" dirty="0"/>
                        <a:t>– Under normal circumstances not found in a lab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Types of oils</a:t>
                      </a:r>
                      <a:r>
                        <a:rPr lang="en-US" baseline="0" noProof="0" dirty="0"/>
                        <a:t>  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7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Sulfur, fluorine, chlorine, bromine or iodine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Chloroform</a:t>
                      </a:r>
                      <a:r>
                        <a:rPr lang="en-US" baseline="0" noProof="0" dirty="0"/>
                        <a:t>, PVC, sulfur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76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Liquid flammable agents </a:t>
                      </a:r>
                      <a:r>
                        <a:rPr lang="en-US" baseline="0" noProof="0" dirty="0"/>
                        <a:t>(&gt;18MJ/kg)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Acetone, ethanol,</a:t>
                      </a:r>
                      <a:r>
                        <a:rPr lang="en-US" baseline="0" noProof="0" dirty="0"/>
                        <a:t> xylene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30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Organic</a:t>
                      </a:r>
                      <a:r>
                        <a:rPr lang="en-US" baseline="0" noProof="0" dirty="0"/>
                        <a:t> waste with a high water content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Formalin, acetic acid, organic</a:t>
                      </a:r>
                      <a:r>
                        <a:rPr lang="en-US" baseline="0" noProof="0" dirty="0"/>
                        <a:t> salts and acids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37745"/>
                  </a:ext>
                </a:extLst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2415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 containers and labels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Plastic- or glass container?</a:t>
            </a:r>
          </a:p>
          <a:p>
            <a:pPr lvl="1"/>
            <a:r>
              <a:rPr lang="en-US" dirty="0"/>
              <a:t>X, Y,Z / I , II , III?</a:t>
            </a:r>
          </a:p>
          <a:p>
            <a:pPr lvl="1"/>
            <a:r>
              <a:rPr lang="en-US" dirty="0"/>
              <a:t>Ventilated lid? </a:t>
            </a:r>
          </a:p>
          <a:p>
            <a:r>
              <a:rPr lang="en-US" dirty="0"/>
              <a:t>Transport (ADR) – Who is allowed?</a:t>
            </a:r>
          </a:p>
          <a:p>
            <a:r>
              <a:rPr lang="en-US" dirty="0"/>
              <a:t>UN-number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Labels</a:t>
            </a:r>
          </a:p>
          <a:p>
            <a:pPr lvl="1"/>
            <a:r>
              <a:rPr lang="en-US" dirty="0"/>
              <a:t>Chemical waste</a:t>
            </a:r>
          </a:p>
          <a:p>
            <a:pPr lvl="1"/>
            <a:r>
              <a:rPr lang="en-US" dirty="0"/>
              <a:t>H350,H350i and H351</a:t>
            </a:r>
          </a:p>
          <a:p>
            <a:endParaRPr lang="en-US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20" y="5386207"/>
            <a:ext cx="2011060" cy="1142708"/>
          </a:xfrm>
          <a:prstGeom prst="rect">
            <a:avLst/>
          </a:prstGeom>
        </p:spPr>
      </p:pic>
      <p:cxnSp>
        <p:nvCxnSpPr>
          <p:cNvPr id="10" name="Lige pilforbindelse 9"/>
          <p:cNvCxnSpPr/>
          <p:nvPr/>
        </p:nvCxnSpPr>
        <p:spPr>
          <a:xfrm flipV="1">
            <a:off x="5131837" y="5141167"/>
            <a:ext cx="0" cy="401217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frundet rektangel 10"/>
          <p:cNvSpPr/>
          <p:nvPr/>
        </p:nvSpPr>
        <p:spPr>
          <a:xfrm>
            <a:off x="3954163" y="4154980"/>
            <a:ext cx="2228395" cy="93306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Contains agents which is regulated by the Danish work environment regulation regarding carcinogenic agents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85D555D-F5DD-CCD9-4814-A239988C2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405" y="149085"/>
            <a:ext cx="3659946" cy="325028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442A5AD9-080A-8922-6599-6B3B36B9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405" y="3429000"/>
            <a:ext cx="3659946" cy="31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</a:t>
            </a:r>
            <a:r>
              <a:rPr lang="da-DK" dirty="0"/>
              <a:t> a </a:t>
            </a:r>
            <a:r>
              <a:rPr lang="en-US" dirty="0"/>
              <a:t>safe</a:t>
            </a:r>
            <a:r>
              <a:rPr lang="da-DK" dirty="0"/>
              <a:t> and </a:t>
            </a:r>
            <a:r>
              <a:rPr lang="en-US" dirty="0"/>
              <a:t>pleasant</a:t>
            </a:r>
            <a:r>
              <a:rPr lang="da-DK" dirty="0"/>
              <a:t> </a:t>
            </a:r>
            <a:r>
              <a:rPr lang="en-US" dirty="0"/>
              <a:t>workspace across the laboratories  </a:t>
            </a:r>
          </a:p>
          <a:p>
            <a:r>
              <a:rPr lang="en-US" dirty="0"/>
              <a:t>GLP – Good laboratory practice</a:t>
            </a:r>
          </a:p>
          <a:p>
            <a:r>
              <a:rPr lang="en-US" dirty="0"/>
              <a:t>Laboratory safety guidelines 2020</a:t>
            </a:r>
          </a:p>
          <a:p>
            <a:r>
              <a:rPr lang="en-US" dirty="0" err="1"/>
              <a:t>Studienet</a:t>
            </a:r>
            <a:r>
              <a:rPr lang="en-US" dirty="0"/>
              <a:t> replaces safety compendium  </a:t>
            </a:r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409" t="-93119" r="-9252" b="-8542"/>
          <a:stretch/>
        </p:blipFill>
        <p:spPr>
          <a:xfrm>
            <a:off x="4803504" y="2039016"/>
            <a:ext cx="6096000" cy="40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5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F527E-A3AC-D9A5-902A-B8F06965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After</a:t>
            </a:r>
            <a:r>
              <a:rPr lang="da-DK" dirty="0"/>
              <a:t> lab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F3F1FE-A782-469F-4107-E7EF3BC8A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Handwash</a:t>
            </a:r>
            <a:endParaRPr lang="da-DK" dirty="0"/>
          </a:p>
          <a:p>
            <a:r>
              <a:rPr lang="da-DK" dirty="0"/>
              <a:t>Lab coat</a:t>
            </a:r>
          </a:p>
          <a:p>
            <a:pPr lvl="1"/>
            <a:r>
              <a:rPr lang="da-DK" dirty="0" err="1"/>
              <a:t>Dirty</a:t>
            </a:r>
            <a:endParaRPr lang="da-DK" dirty="0"/>
          </a:p>
          <a:p>
            <a:pPr lvl="1"/>
            <a:r>
              <a:rPr lang="da-DK" dirty="0" err="1"/>
              <a:t>Wash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A63D5F-DE58-CEDD-025F-A782CAF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2BF4A0-D985-F401-B30D-C8CBE918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40BD4E-FB4F-1C15-9B2B-91D1750F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1778ABB-9F60-FDFD-5751-5071E244F0F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icture 2" descr="https://www.regionsjaelland.dk/Sundhed/samarbejde-og-indsatser/haandvask/PublishingImages/saadan-vasker-du-haender.png">
            <a:extLst>
              <a:ext uri="{FF2B5EF4-FFF2-40B4-BE49-F238E27FC236}">
                <a16:creationId xmlns:a16="http://schemas.microsoft.com/office/drawing/2014/main" id="{2A1646EC-2BD7-21A7-5C14-173EED6B9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/>
          <a:stretch/>
        </p:blipFill>
        <p:spPr bwMode="auto">
          <a:xfrm>
            <a:off x="2768532" y="627532"/>
            <a:ext cx="7776000" cy="11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b Tech Goals~ microbiology shout out❗️ staining done right | Lab tech, Lab  week, Lab coat">
            <a:extLst>
              <a:ext uri="{FF2B5EF4-FFF2-40B4-BE49-F238E27FC236}">
                <a16:creationId xmlns:a16="http://schemas.microsoft.com/office/drawing/2014/main" id="{E6784F51-D814-6A1E-574E-F431AF6B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16" y="1918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regionsjaelland.dk/Sundhed/samarbejde-og-indsatser/haandvask/PublishingImages/glemt-vaske-h%C3%A6nder.png">
            <a:extLst>
              <a:ext uri="{FF2B5EF4-FFF2-40B4-BE49-F238E27FC236}">
                <a16:creationId xmlns:a16="http://schemas.microsoft.com/office/drawing/2014/main" id="{448EB5C1-9410-2B35-20CC-5BFA92654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"/>
          <a:stretch/>
        </p:blipFill>
        <p:spPr bwMode="auto">
          <a:xfrm>
            <a:off x="7072612" y="2117523"/>
            <a:ext cx="3471920" cy="305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D4F58A5-AC1A-98EB-0B58-EA1174E6CBF7}"/>
              </a:ext>
            </a:extLst>
          </p:cNvPr>
          <p:cNvSpPr txBox="1"/>
          <p:nvPr/>
        </p:nvSpPr>
        <p:spPr>
          <a:xfrm>
            <a:off x="7911051" y="4784610"/>
            <a:ext cx="1257299" cy="276999"/>
          </a:xfrm>
          <a:prstGeom prst="rect">
            <a:avLst/>
          </a:prstGeom>
          <a:solidFill>
            <a:srgbClr val="B2E3E6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Always forgotten</a:t>
            </a:r>
            <a:endParaRPr lang="en-US" sz="16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1BC405D-4ADE-DB0C-A0E7-C6D471120ED9}"/>
              </a:ext>
            </a:extLst>
          </p:cNvPr>
          <p:cNvSpPr txBox="1"/>
          <p:nvPr/>
        </p:nvSpPr>
        <p:spPr>
          <a:xfrm>
            <a:off x="9378139" y="4784609"/>
            <a:ext cx="1166393" cy="276999"/>
          </a:xfrm>
          <a:prstGeom prst="rect">
            <a:avLst/>
          </a:prstGeom>
          <a:solidFill>
            <a:srgbClr val="B2E3E6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Often forgotten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978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9391E-724E-D479-0AA4-A86B4C9B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31DFE6-6836-3FF0-035C-C6B8D818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413162-FF8F-1EB0-3AD3-37211359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87E1F5-2907-76D9-4CF2-747C0307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FB221E-738E-9E20-DC03-F5F752E2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27BB5CF9-2451-C856-5D34-0F54759C913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KalAO.07 &#10;La b &#10;KalAO.10 &#10;Dishwash &#10;KalAO.09 &#10;PrePCR &#10;KalAO.08 &#10;GMO &#10;Wear lab coat &#10;GMO Class 1, access restricted to train persons &#10;PrePCR, DNA free zone wear special lab coat ">
            <a:extLst>
              <a:ext uri="{FF2B5EF4-FFF2-40B4-BE49-F238E27FC236}">
                <a16:creationId xmlns:a16="http://schemas.microsoft.com/office/drawing/2014/main" id="{B3ED147F-B34B-D323-EDFE-003B2FAA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12192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2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laboratories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pPr lvl="1"/>
            <a:r>
              <a:rPr lang="en-US" dirty="0"/>
              <a:t>Treatment</a:t>
            </a:r>
          </a:p>
          <a:p>
            <a:r>
              <a:rPr lang="en-US" dirty="0"/>
              <a:t>Hygiene</a:t>
            </a:r>
          </a:p>
          <a:p>
            <a:pPr lvl="1"/>
            <a:r>
              <a:rPr lang="en-US" dirty="0"/>
              <a:t>Hand wash</a:t>
            </a:r>
          </a:p>
          <a:p>
            <a:pPr lvl="1"/>
            <a:r>
              <a:rPr lang="en-US" dirty="0"/>
              <a:t>Disinfection</a:t>
            </a:r>
          </a:p>
          <a:p>
            <a:pPr lvl="1"/>
            <a:r>
              <a:rPr lang="en-US" dirty="0"/>
              <a:t>Lab coat</a:t>
            </a:r>
          </a:p>
          <a:p>
            <a:r>
              <a:rPr lang="en-US" dirty="0"/>
              <a:t>Cleaning</a:t>
            </a:r>
          </a:p>
          <a:p>
            <a:r>
              <a:rPr lang="en-US" dirty="0"/>
              <a:t>Disposal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15" name="Pladsholder til indhold 7">
            <a:extLst>
              <a:ext uri="{FF2B5EF4-FFF2-40B4-BE49-F238E27FC236}">
                <a16:creationId xmlns:a16="http://schemas.microsoft.com/office/drawing/2014/main" id="{EBF170F9-AF0F-66B6-FB2A-DA3D2F1A3B87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09" y="2309938"/>
            <a:ext cx="3207924" cy="2405941"/>
          </a:xfr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C85C1EF-9645-4327-17FC-F5DE367769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8"/>
          <a:stretch/>
        </p:blipFill>
        <p:spPr>
          <a:xfrm>
            <a:off x="4360932" y="2292729"/>
            <a:ext cx="1579340" cy="2405941"/>
          </a:xfrm>
          <a:prstGeom prst="rect">
            <a:avLst/>
          </a:prstGeom>
        </p:spPr>
      </p:pic>
      <p:pic>
        <p:nvPicPr>
          <p:cNvPr id="17" name="Picture 2" descr="Billedresultat for biohazard">
            <a:extLst>
              <a:ext uri="{FF2B5EF4-FFF2-40B4-BE49-F238E27FC236}">
                <a16:creationId xmlns:a16="http://schemas.microsoft.com/office/drawing/2014/main" id="{176D01E7-EEF8-9AE8-9B6D-7514E8AC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17" y="426999"/>
            <a:ext cx="1865730" cy="18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B4F799A6-F398-5DF7-5BA2-40D00B8D8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12" y="4723620"/>
            <a:ext cx="3076985" cy="2005169"/>
          </a:xfrm>
          <a:prstGeom prst="rect">
            <a:avLst/>
          </a:prstGeom>
        </p:spPr>
      </p:pic>
      <p:pic>
        <p:nvPicPr>
          <p:cNvPr id="19" name="Picture 2" descr="Brilliance™ E. coli / Coliform Selective Agar Products | Fisher Scientific">
            <a:extLst>
              <a:ext uri="{FF2B5EF4-FFF2-40B4-BE49-F238E27FC236}">
                <a16:creationId xmlns:a16="http://schemas.microsoft.com/office/drawing/2014/main" id="{AAA19294-B053-5518-ED62-7D06E5B6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0" y="4733088"/>
            <a:ext cx="2073567" cy="2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lede 19" descr="Et billede, der indeholder tekst, gul&#10;&#10;Automatisk genereret beskrivelse">
            <a:extLst>
              <a:ext uri="{FF2B5EF4-FFF2-40B4-BE49-F238E27FC236}">
                <a16:creationId xmlns:a16="http://schemas.microsoft.com/office/drawing/2014/main" id="{B4055888-42D7-AD31-DFEB-63EEB1591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849" y="2607912"/>
            <a:ext cx="2389437" cy="17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biological waste </a:t>
            </a:r>
          </a:p>
        </p:txBody>
      </p:sp>
      <p:graphicFrame>
        <p:nvGraphicFramePr>
          <p:cNvPr id="8" name="Pladsholder til ind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995954"/>
              </p:ext>
            </p:extLst>
          </p:nvPr>
        </p:nvGraphicFramePr>
        <p:xfrm>
          <a:off x="1541463" y="1989138"/>
          <a:ext cx="7775576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7837">
                  <a:extLst>
                    <a:ext uri="{9D8B030D-6E8A-4147-A177-3AD203B41FA5}">
                      <a16:colId xmlns:a16="http://schemas.microsoft.com/office/drawing/2014/main" val="855267595"/>
                    </a:ext>
                  </a:extLst>
                </a:gridCol>
                <a:gridCol w="3487739">
                  <a:extLst>
                    <a:ext uri="{9D8B030D-6E8A-4147-A177-3AD203B41FA5}">
                      <a16:colId xmlns:a16="http://schemas.microsoft.com/office/drawing/2014/main" val="1982856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Biological waste from GMO</a:t>
                      </a:r>
                      <a:r>
                        <a:rPr lang="en-US" baseline="0" noProof="0" dirty="0"/>
                        <a:t> class 1 (solid)</a:t>
                      </a:r>
                      <a:endParaRPr lang="en-US" noProof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Biological waste from biological agents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noProof="0" dirty="0"/>
                        <a:t> class</a:t>
                      </a:r>
                      <a:r>
                        <a:rPr lang="en-US" baseline="0" noProof="0" dirty="0"/>
                        <a:t> 1 and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/>
                        <a:t>Human material</a:t>
                      </a:r>
                      <a:r>
                        <a:rPr lang="en-US" baseline="0" noProof="0"/>
                        <a:t> </a:t>
                      </a:r>
                      <a:r>
                        <a:rPr lang="en-US" baseline="0" noProof="0" dirty="0"/>
                        <a:t>– Tissue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noProof="0" dirty="0"/>
                        <a:t>Needles, slides and other sharp objects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Clinical</a:t>
                      </a:r>
                      <a:r>
                        <a:rPr lang="da-DK" dirty="0"/>
                        <a:t> </a:t>
                      </a:r>
                      <a:r>
                        <a:rPr lang="en-US" noProof="0" dirty="0"/>
                        <a:t>waste</a:t>
                      </a:r>
                      <a:endParaRPr lang="en-US" baseline="0" noProof="0" dirty="0"/>
                    </a:p>
                    <a:p>
                      <a:endParaRPr lang="da-DK" baseline="0" dirty="0"/>
                    </a:p>
                    <a:p>
                      <a:endParaRPr lang="da-DK" baseline="0" dirty="0"/>
                    </a:p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110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Biological waste from GMO class 1 (Liquid)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Decontaminated and poured into the sink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13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Biological waste from GMO class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Biological waste from biological</a:t>
                      </a:r>
                      <a:r>
                        <a:rPr lang="en-US" baseline="0" noProof="0" dirty="0"/>
                        <a:t> agents class 3 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Autoclaved</a:t>
                      </a:r>
                      <a:r>
                        <a:rPr lang="da-DK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406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noProof="0" dirty="0"/>
                        <a:t>Uncontaminated packaging and utensils</a:t>
                      </a:r>
                      <a:endParaRPr lang="en-US" baseline="0" noProof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noProof="0" dirty="0"/>
                        <a:t>Autoclaved waste 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Daily</a:t>
                      </a:r>
                      <a:r>
                        <a:rPr lang="da-DK" dirty="0"/>
                        <a:t> renovation </a:t>
                      </a:r>
                    </a:p>
                    <a:p>
                      <a:endParaRPr lang="da-DK" dirty="0"/>
                    </a:p>
                    <a:p>
                      <a:endParaRPr lang="da-DK" dirty="0"/>
                    </a:p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07056"/>
                  </a:ext>
                </a:extLst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" name="Billede 9" descr="Billedresultat for biohazard sig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505" r="858" b="23505"/>
          <a:stretch/>
        </p:blipFill>
        <p:spPr bwMode="auto">
          <a:xfrm>
            <a:off x="8656442" y="2138062"/>
            <a:ext cx="614680" cy="542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7947930" y="5320800"/>
            <a:ext cx="730947" cy="1105713"/>
          </a:xfrm>
          <a:prstGeom prst="rect">
            <a:avLst/>
          </a:prstGeom>
        </p:spPr>
      </p:pic>
      <p:pic>
        <p:nvPicPr>
          <p:cNvPr id="13" name="Pladsholder til indhold 8" descr="Et billede, der indeholder indendørs, rød&#10;&#10;Automatisk genereret beskrivelse">
            <a:extLst>
              <a:ext uri="{FF2B5EF4-FFF2-40B4-BE49-F238E27FC236}">
                <a16:creationId xmlns:a16="http://schemas.microsoft.com/office/drawing/2014/main" id="{466C20AD-7A1A-FC23-0FB6-F5EF1C566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3938" y="2531349"/>
            <a:ext cx="974597" cy="730948"/>
          </a:xfrm>
          <a:prstGeom prst="rect">
            <a:avLst/>
          </a:prstGeom>
        </p:spPr>
      </p:pic>
      <p:pic>
        <p:nvPicPr>
          <p:cNvPr id="14" name="Billede 13" descr="Et billede, der indeholder tekst, gul&#10;&#10;Automatisk genereret beskrivelse">
            <a:extLst>
              <a:ext uri="{FF2B5EF4-FFF2-40B4-BE49-F238E27FC236}">
                <a16:creationId xmlns:a16="http://schemas.microsoft.com/office/drawing/2014/main" id="{A04C5FAC-435E-D5E3-FB99-42CA3136A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103" y="2520602"/>
            <a:ext cx="974596" cy="7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5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21164" y="1394173"/>
            <a:ext cx="7776000" cy="4112944"/>
          </a:xfrm>
        </p:spPr>
        <p:txBody>
          <a:bodyPr/>
          <a:lstStyle/>
          <a:p>
            <a:r>
              <a:rPr lang="en-US" dirty="0"/>
              <a:t>Be prepared !</a:t>
            </a:r>
          </a:p>
          <a:p>
            <a:r>
              <a:rPr lang="en-US" dirty="0"/>
              <a:t>Methods </a:t>
            </a:r>
          </a:p>
          <a:p>
            <a:pPr lvl="1"/>
            <a:r>
              <a:rPr lang="en-US" dirty="0"/>
              <a:t>Risk</a:t>
            </a:r>
          </a:p>
          <a:p>
            <a:r>
              <a:rPr lang="en-US" dirty="0"/>
              <a:t>Chemicals</a:t>
            </a:r>
          </a:p>
          <a:p>
            <a:pPr lvl="1"/>
            <a:r>
              <a:rPr lang="en-US" dirty="0"/>
              <a:t>Risk</a:t>
            </a:r>
          </a:p>
          <a:p>
            <a:pPr lvl="2"/>
            <a:r>
              <a:rPr lang="en-US" dirty="0"/>
              <a:t>KRAN -&gt; “CRAN”</a:t>
            </a:r>
          </a:p>
          <a:p>
            <a:pPr lvl="2"/>
            <a:r>
              <a:rPr lang="en-US" dirty="0"/>
              <a:t>Substitution</a:t>
            </a:r>
          </a:p>
          <a:p>
            <a:pPr lvl="2"/>
            <a:r>
              <a:rPr lang="en-US" dirty="0"/>
              <a:t>CAS-</a:t>
            </a:r>
            <a:r>
              <a:rPr lang="en-US" dirty="0" err="1"/>
              <a:t>kemibrug</a:t>
            </a:r>
            <a:endParaRPr lang="en-US" dirty="0"/>
          </a:p>
          <a:p>
            <a:r>
              <a:rPr lang="en-US" dirty="0"/>
              <a:t>Cleaning</a:t>
            </a:r>
          </a:p>
          <a:p>
            <a:pPr lvl="1"/>
            <a:r>
              <a:rPr lang="en-US" dirty="0"/>
              <a:t>Waste / CAS-</a:t>
            </a:r>
            <a:r>
              <a:rPr lang="en-US" dirty="0" err="1"/>
              <a:t>kemibrug</a:t>
            </a:r>
            <a:endParaRPr lang="en-US" dirty="0"/>
          </a:p>
          <a:p>
            <a:r>
              <a:rPr lang="en-US" dirty="0"/>
              <a:t>Points of attention/ actions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8" name="Billede 47">
            <a:extLst>
              <a:ext uri="{FF2B5EF4-FFF2-40B4-BE49-F238E27FC236}">
                <a16:creationId xmlns:a16="http://schemas.microsoft.com/office/drawing/2014/main" id="{E8786275-68AE-E01E-B933-B399BD0C3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907" y="4600103"/>
            <a:ext cx="3773893" cy="1928812"/>
          </a:xfrm>
          <a:prstGeom prst="rect">
            <a:avLst/>
          </a:prstGeom>
        </p:spPr>
      </p:pic>
      <p:graphicFrame>
        <p:nvGraphicFramePr>
          <p:cNvPr id="49" name="Objekt 48">
            <a:extLst>
              <a:ext uri="{FF2B5EF4-FFF2-40B4-BE49-F238E27FC236}">
                <a16:creationId xmlns:a16="http://schemas.microsoft.com/office/drawing/2014/main" id="{3D83830F-4FEB-ACF8-BB59-31C835BB8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082129"/>
              </p:ext>
            </p:extLst>
          </p:nvPr>
        </p:nvGraphicFramePr>
        <p:xfrm>
          <a:off x="4107656" y="1110778"/>
          <a:ext cx="39766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252369" imgH="8520090" progId="Word.Document.12">
                  <p:embed/>
                </p:oleObj>
              </mc:Choice>
              <mc:Fallback>
                <p:oleObj name="Document" r:id="rId4" imgW="6252369" imgH="85200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07656" y="1110778"/>
                        <a:ext cx="39766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566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advice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47664" y="1464905"/>
            <a:ext cx="8546841" cy="506400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Never pour water into concentrated acid!!! – </a:t>
            </a:r>
            <a:r>
              <a:rPr lang="en-US" sz="1200" dirty="0"/>
              <a:t>Slowly pour the acid into the water while stirring.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Always turn the reagent tube opening away</a:t>
            </a:r>
            <a:r>
              <a:rPr lang="en-US" sz="1200" dirty="0"/>
              <a:t> from yourself and other. Point it towards the back of the fume hood, it prevents splashing on people.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Sealed flasks </a:t>
            </a:r>
            <a:r>
              <a:rPr lang="en-US" sz="1200" dirty="0"/>
              <a:t>or other glassware </a:t>
            </a:r>
            <a:r>
              <a:rPr lang="en-US" sz="1200" b="1" dirty="0"/>
              <a:t>may never be heated </a:t>
            </a:r>
            <a:r>
              <a:rPr lang="en-US" sz="1200" dirty="0"/>
              <a:t>due to the change of explosions.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Centrifuges </a:t>
            </a:r>
            <a:r>
              <a:rPr lang="en-US" sz="1200" dirty="0"/>
              <a:t>is used according to the manual, always </a:t>
            </a:r>
            <a:r>
              <a:rPr lang="en-US" sz="1200" b="1" dirty="0"/>
              <a:t>remember balancing </a:t>
            </a:r>
            <a:r>
              <a:rPr lang="en-US" sz="1200" dirty="0"/>
              <a:t>the tubes.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Glass tubes </a:t>
            </a:r>
            <a:r>
              <a:rPr lang="en-US" sz="1200" dirty="0"/>
              <a:t>may never be forced though a hole in a lid without knowing the right procedure!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Rube hoses  </a:t>
            </a:r>
            <a:r>
              <a:rPr lang="en-US" sz="1200" dirty="0"/>
              <a:t>that cannot be easily removed is cut off near the glass.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Vacuum equipment must be placed into a fume hood</a:t>
            </a:r>
            <a:r>
              <a:rPr lang="en-US" sz="1200" dirty="0"/>
              <a:t>, if possible, </a:t>
            </a:r>
            <a:r>
              <a:rPr lang="en-US" sz="1200" b="1" dirty="0"/>
              <a:t>due to the risk of implosions.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Dangerous chemicals</a:t>
            </a:r>
            <a:r>
              <a:rPr lang="en-US" sz="1200" dirty="0"/>
              <a:t> (Toxic, corrosive, flammable) </a:t>
            </a:r>
            <a:r>
              <a:rPr lang="en-US" sz="1200" b="1" dirty="0"/>
              <a:t>in glass flasks</a:t>
            </a:r>
            <a:r>
              <a:rPr lang="en-US" sz="1200" dirty="0"/>
              <a:t> containing more than 1 liter, </a:t>
            </a:r>
            <a:r>
              <a:rPr lang="en-US" sz="1200" b="1" dirty="0"/>
              <a:t>must be transported with curation</a:t>
            </a:r>
            <a:r>
              <a:rPr lang="en-US" sz="1200" dirty="0"/>
              <a:t>, e.g. use a plastic container with a handle.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Fire</a:t>
            </a:r>
            <a:r>
              <a:rPr lang="en-US" sz="1200" dirty="0"/>
              <a:t> may only be used where directed.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Flammable/explosive liquids and solids</a:t>
            </a:r>
            <a:r>
              <a:rPr lang="en-US" sz="1200" dirty="0"/>
              <a:t> may never be used near fire – When heating use an electric heating plate / jacket.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Never pour chemicals back into the stock. </a:t>
            </a:r>
            <a:r>
              <a:rPr lang="en-US" sz="1200" dirty="0"/>
              <a:t>Excess chemicals is treated as waste.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Liquids spills on stock bottles</a:t>
            </a:r>
            <a:r>
              <a:rPr lang="en-US" sz="1200" dirty="0"/>
              <a:t> is rinsed with water and the bottle is wiped with tissue.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Chemicals is put back in their place immediately after use.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Solutions, you have created, </a:t>
            </a:r>
            <a:r>
              <a:rPr lang="en-US" sz="1200" dirty="0"/>
              <a:t>must be labelled clearly! Contents, signature, date and pictograms.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Glass with abrasive </a:t>
            </a:r>
            <a:r>
              <a:rPr lang="en-US" sz="1200" dirty="0"/>
              <a:t>(e.g. funnels) must be lubricated with silicone or a Teflon ring before use- Important when using bases.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Workspaces </a:t>
            </a:r>
            <a:r>
              <a:rPr lang="en-US" sz="1200" dirty="0"/>
              <a:t>is kept clean and organized, utensils that are not in use in the current setup is kept at a distances – including laptops, notebooks etc.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b="1" dirty="0"/>
              <a:t>Always handle a stock bottle by the label when pouring,</a:t>
            </a:r>
            <a:r>
              <a:rPr lang="en-US" sz="1200" dirty="0"/>
              <a:t> this protects the label and prolong the lifespan. </a:t>
            </a:r>
            <a:endParaRPr lang="da-DK" sz="105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772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emergencies and fire call: </a:t>
            </a:r>
            <a:r>
              <a:rPr lang="en-US" b="1" dirty="0"/>
              <a:t>1-1-2</a:t>
            </a:r>
          </a:p>
          <a:p>
            <a:endParaRPr lang="en-US" b="1" dirty="0"/>
          </a:p>
          <a:p>
            <a:r>
              <a:rPr lang="en-US" dirty="0"/>
              <a:t>Not acute injuries that require treatment call</a:t>
            </a:r>
            <a:r>
              <a:rPr lang="en-US"/>
              <a:t>: </a:t>
            </a:r>
            <a:r>
              <a:rPr lang="en-US" b="1"/>
              <a:t>18 18</a:t>
            </a:r>
            <a:endParaRPr lang="en-US" b="1" dirty="0"/>
          </a:p>
          <a:p>
            <a:pPr lvl="1"/>
            <a:r>
              <a:rPr lang="da-DK" b="1" dirty="0" err="1"/>
              <a:t>Opening</a:t>
            </a:r>
            <a:r>
              <a:rPr lang="da-DK" b="1" dirty="0"/>
              <a:t> hours:</a:t>
            </a:r>
            <a:r>
              <a:rPr lang="da-DK" dirty="0"/>
              <a:t> </a:t>
            </a:r>
            <a:r>
              <a:rPr lang="da-DK" dirty="0" err="1"/>
              <a:t>Weekday</a:t>
            </a:r>
            <a:r>
              <a:rPr lang="da-DK" dirty="0"/>
              <a:t> at 14-22 / Weekends and </a:t>
            </a:r>
            <a:r>
              <a:rPr lang="da-DK" dirty="0" err="1"/>
              <a:t>holidays</a:t>
            </a:r>
            <a:r>
              <a:rPr lang="da-DK" dirty="0"/>
              <a:t> at. 10-20</a:t>
            </a:r>
            <a:endParaRPr lang="da-DK" b="1" dirty="0"/>
          </a:p>
          <a:p>
            <a:pPr lvl="1"/>
            <a:r>
              <a:rPr lang="da-DK" b="1" dirty="0" err="1"/>
              <a:t>Staff</a:t>
            </a:r>
            <a:r>
              <a:rPr lang="da-DK" b="1" dirty="0"/>
              <a:t>: </a:t>
            </a:r>
            <a:r>
              <a:rPr lang="da-DK" dirty="0" err="1"/>
              <a:t>Specially</a:t>
            </a:r>
            <a:r>
              <a:rPr lang="da-DK" dirty="0"/>
              <a:t> </a:t>
            </a:r>
            <a:r>
              <a:rPr lang="da-DK" dirty="0" err="1"/>
              <a:t>trained</a:t>
            </a:r>
            <a:r>
              <a:rPr lang="da-DK" dirty="0"/>
              <a:t> nurses </a:t>
            </a:r>
          </a:p>
          <a:p>
            <a:pPr lvl="1"/>
            <a:r>
              <a:rPr lang="da-DK" b="1" dirty="0"/>
              <a:t>Address: </a:t>
            </a:r>
            <a:r>
              <a:rPr lang="da-DK" dirty="0"/>
              <a:t>Kalundborg Sundheds- og Akuthus, Nørre Allé 31, 4400 Kalundborg </a:t>
            </a:r>
            <a:r>
              <a:rPr lang="en-US" sz="1200" b="1" dirty="0"/>
              <a:t>(Call beforehand)</a:t>
            </a:r>
            <a:endParaRPr lang="en-US" sz="1200" dirty="0"/>
          </a:p>
          <a:p>
            <a:endParaRPr lang="en-US" dirty="0"/>
          </a:p>
          <a:p>
            <a:r>
              <a:rPr lang="en-US" dirty="0"/>
              <a:t>Insurance</a:t>
            </a:r>
          </a:p>
          <a:p>
            <a:r>
              <a:rPr lang="en-US" dirty="0"/>
              <a:t>Contingency plan</a:t>
            </a:r>
          </a:p>
          <a:p>
            <a:r>
              <a:rPr lang="en-US" dirty="0"/>
              <a:t>Teacher or L-AMU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607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Fire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40799" y="1720167"/>
            <a:ext cx="7776000" cy="4112944"/>
          </a:xfrm>
        </p:spPr>
        <p:txBody>
          <a:bodyPr/>
          <a:lstStyle/>
          <a:p>
            <a:r>
              <a:rPr lang="en-US" dirty="0"/>
              <a:t>Restrict</a:t>
            </a:r>
            <a:r>
              <a:rPr lang="da-DK" dirty="0"/>
              <a:t> the fire if </a:t>
            </a:r>
            <a:r>
              <a:rPr lang="en-US" dirty="0"/>
              <a:t>unable</a:t>
            </a:r>
            <a:r>
              <a:rPr lang="da-DK" dirty="0"/>
              <a:t> </a:t>
            </a:r>
            <a:r>
              <a:rPr lang="en-US" dirty="0"/>
              <a:t>evacuate</a:t>
            </a:r>
            <a:r>
              <a:rPr lang="da-DK" dirty="0"/>
              <a:t> and </a:t>
            </a:r>
            <a:r>
              <a:rPr lang="en-US" dirty="0"/>
              <a:t>call</a:t>
            </a:r>
            <a:r>
              <a:rPr lang="da-DK" dirty="0"/>
              <a:t> 1-1-2</a:t>
            </a:r>
          </a:p>
          <a:p>
            <a:r>
              <a:rPr lang="en-US" dirty="0"/>
              <a:t>Choose</a:t>
            </a:r>
            <a:r>
              <a:rPr lang="da-DK" dirty="0"/>
              <a:t> the right metode for fire </a:t>
            </a:r>
            <a:r>
              <a:rPr lang="en-US" dirty="0"/>
              <a:t>fighting</a:t>
            </a:r>
            <a:r>
              <a:rPr lang="da-DK" dirty="0"/>
              <a:t>!</a:t>
            </a:r>
          </a:p>
          <a:p>
            <a:r>
              <a:rPr lang="da-DK" dirty="0"/>
              <a:t>Fire blanket/ lab coat</a:t>
            </a:r>
          </a:p>
          <a:p>
            <a:r>
              <a:rPr lang="da-DK" dirty="0"/>
              <a:t>Water/ </a:t>
            </a:r>
            <a:r>
              <a:rPr lang="en-US" dirty="0"/>
              <a:t>emergency shower </a:t>
            </a:r>
          </a:p>
          <a:p>
            <a:r>
              <a:rPr lang="da-DK" dirty="0"/>
              <a:t>CO2 </a:t>
            </a:r>
            <a:r>
              <a:rPr lang="en-US" dirty="0"/>
              <a:t>extinguisher</a:t>
            </a:r>
            <a:r>
              <a:rPr lang="da-DK" dirty="0"/>
              <a:t>, present in all laboratories </a:t>
            </a:r>
          </a:p>
          <a:p>
            <a:r>
              <a:rPr lang="en-US" dirty="0"/>
              <a:t>Powder</a:t>
            </a:r>
            <a:r>
              <a:rPr lang="da-DK" dirty="0"/>
              <a:t> </a:t>
            </a:r>
            <a:r>
              <a:rPr lang="en-US" dirty="0"/>
              <a:t>extinguisher</a:t>
            </a:r>
            <a:r>
              <a:rPr lang="da-DK" dirty="0"/>
              <a:t> present in KalA0.01, KalA0.02 &amp; KalA0.05</a:t>
            </a:r>
            <a:endParaRPr lang="da-DK" b="1" dirty="0"/>
          </a:p>
          <a:p>
            <a:endParaRPr lang="da-DK" b="1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graphicFrame>
        <p:nvGraphicFramePr>
          <p:cNvPr id="10" name="Pladsholder til indhold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25737703"/>
              </p:ext>
            </p:extLst>
          </p:nvPr>
        </p:nvGraphicFramePr>
        <p:xfrm>
          <a:off x="1540801" y="4597075"/>
          <a:ext cx="9539574" cy="202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9858">
                  <a:extLst>
                    <a:ext uri="{9D8B030D-6E8A-4147-A177-3AD203B41FA5}">
                      <a16:colId xmlns:a16="http://schemas.microsoft.com/office/drawing/2014/main" val="1745926148"/>
                    </a:ext>
                  </a:extLst>
                </a:gridCol>
                <a:gridCol w="3179858">
                  <a:extLst>
                    <a:ext uri="{9D8B030D-6E8A-4147-A177-3AD203B41FA5}">
                      <a16:colId xmlns:a16="http://schemas.microsoft.com/office/drawing/2014/main" val="2985099306"/>
                    </a:ext>
                  </a:extLst>
                </a:gridCol>
                <a:gridCol w="3179858">
                  <a:extLst>
                    <a:ext uri="{9D8B030D-6E8A-4147-A177-3AD203B41FA5}">
                      <a16:colId xmlns:a16="http://schemas.microsoft.com/office/drawing/2014/main" val="3961319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Types of fire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Equipment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Location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052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Person or solid matter (not metal)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Emergency shower,</a:t>
                      </a:r>
                      <a:r>
                        <a:rPr lang="en-US" baseline="0" noProof="0" dirty="0"/>
                        <a:t> water or fire blanket/lab coat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Entrance</a:t>
                      </a:r>
                      <a:r>
                        <a:rPr lang="en-US" baseline="0" noProof="0" dirty="0"/>
                        <a:t> to laboratories, sinks and lab coat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32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Fluid, gas or equipment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Carbon</a:t>
                      </a:r>
                      <a:r>
                        <a:rPr lang="en-US" baseline="0" noProof="0" dirty="0"/>
                        <a:t> dioxide extinguisher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Present</a:t>
                      </a:r>
                      <a:r>
                        <a:rPr lang="en-US" baseline="0" noProof="0" dirty="0"/>
                        <a:t> in laboratories</a:t>
                      </a:r>
                      <a:r>
                        <a:rPr lang="en-US" noProof="0" dirty="0"/>
                        <a:t>,</a:t>
                      </a:r>
                      <a:r>
                        <a:rPr lang="en-US" baseline="0" noProof="0" dirty="0"/>
                        <a:t> look for the signs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99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Metal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Powder extinguisher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KalA0.01,02 &amp; 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232937"/>
                  </a:ext>
                </a:extLst>
              </a:tr>
            </a:tbl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C55CC72F-EA61-B45E-C445-ACF2C555F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093" y="952324"/>
            <a:ext cx="3835411" cy="28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Work </a:t>
            </a:r>
            <a:r>
              <a:rPr lang="en-US" dirty="0"/>
              <a:t>attire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coat</a:t>
            </a:r>
          </a:p>
          <a:p>
            <a:pPr lvl="1"/>
            <a:r>
              <a:rPr lang="en-US" dirty="0"/>
              <a:t>Pants</a:t>
            </a:r>
          </a:p>
          <a:p>
            <a:pPr lvl="1"/>
            <a:r>
              <a:rPr lang="en-US" dirty="0"/>
              <a:t>Shoes</a:t>
            </a:r>
          </a:p>
          <a:p>
            <a:r>
              <a:rPr lang="en-US" dirty="0"/>
              <a:t>Eyes</a:t>
            </a:r>
          </a:p>
          <a:p>
            <a:pPr lvl="1"/>
            <a:r>
              <a:rPr lang="en-US" dirty="0"/>
              <a:t>Contact lenses</a:t>
            </a:r>
          </a:p>
          <a:p>
            <a:pPr lvl="1"/>
            <a:r>
              <a:rPr lang="en-US" dirty="0"/>
              <a:t>Glasses</a:t>
            </a:r>
          </a:p>
          <a:p>
            <a:pPr lvl="1"/>
            <a:r>
              <a:rPr lang="en-US" dirty="0"/>
              <a:t>Safety googles </a:t>
            </a:r>
          </a:p>
          <a:p>
            <a:r>
              <a:rPr lang="en-US" dirty="0"/>
              <a:t>Hair</a:t>
            </a:r>
          </a:p>
          <a:p>
            <a:r>
              <a:rPr lang="en-US" dirty="0"/>
              <a:t>Jewelry</a:t>
            </a:r>
          </a:p>
          <a:p>
            <a:r>
              <a:rPr lang="en-US" dirty="0"/>
              <a:t>Gloves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12" name="Content Placeholder 10"/>
          <p:cNvPicPr>
            <a:picLocks noGrp="1" noChangeAspect="1"/>
          </p:cNvPicPr>
          <p:nvPr>
            <p:ph sz="quarter" idx="17"/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3" t="51145" r="-91224" b="9582"/>
          <a:stretch/>
        </p:blipFill>
        <p:spPr>
          <a:xfrm>
            <a:off x="10864800" y="4204800"/>
            <a:ext cx="1116000" cy="1116000"/>
          </a:xfrm>
        </p:spPr>
      </p:pic>
      <p:pic>
        <p:nvPicPr>
          <p:cNvPr id="13" name="Billede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400" y="3407507"/>
            <a:ext cx="4276738" cy="285115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" t="-1128" r="750" b="1128"/>
          <a:stretch/>
        </p:blipFill>
        <p:spPr>
          <a:xfrm>
            <a:off x="5036400" y="356274"/>
            <a:ext cx="4276737" cy="2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Safety 1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 wash (disinfection) </a:t>
            </a:r>
          </a:p>
          <a:p>
            <a:pPr lvl="1"/>
            <a:r>
              <a:rPr lang="en-US" dirty="0"/>
              <a:t>When</a:t>
            </a:r>
          </a:p>
          <a:p>
            <a:pPr lvl="1"/>
            <a:r>
              <a:rPr lang="en-US" dirty="0"/>
              <a:t>How</a:t>
            </a:r>
          </a:p>
          <a:p>
            <a:r>
              <a:rPr lang="en-US" dirty="0"/>
              <a:t>Gloves</a:t>
            </a:r>
          </a:p>
          <a:p>
            <a:pPr lvl="1"/>
            <a:r>
              <a:rPr lang="en-US" dirty="0"/>
              <a:t>Material, expiration, quality approvals </a:t>
            </a:r>
          </a:p>
          <a:p>
            <a:pPr lvl="1"/>
            <a:r>
              <a:rPr lang="en-US" dirty="0"/>
              <a:t>Secure/ false security?</a:t>
            </a:r>
          </a:p>
          <a:p>
            <a:pPr lvl="1"/>
            <a:r>
              <a:rPr lang="da-DK" dirty="0">
                <a:hlinkClick r:id="rId3"/>
              </a:rPr>
              <a:t>https://www.youtube.com/watch?v=t2xuszdLRko</a:t>
            </a:r>
            <a:endParaRPr lang="en-US" dirty="0"/>
          </a:p>
          <a:p>
            <a:r>
              <a:rPr lang="en-US" dirty="0"/>
              <a:t>Eye wash</a:t>
            </a:r>
          </a:p>
          <a:p>
            <a:r>
              <a:rPr lang="en-US" dirty="0"/>
              <a:t>Emergency shower</a:t>
            </a:r>
          </a:p>
          <a:p>
            <a:r>
              <a:rPr lang="en-US" dirty="0"/>
              <a:t>First aid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91E3BB7-E7B4-42E6-FEDB-D520AF95F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24656" r="1512" b="6667"/>
          <a:stretch/>
        </p:blipFill>
        <p:spPr>
          <a:xfrm>
            <a:off x="7395573" y="4016251"/>
            <a:ext cx="3947907" cy="2139835"/>
          </a:xfrm>
          <a:prstGeom prst="rect">
            <a:avLst/>
          </a:prstGeom>
        </p:spPr>
      </p:pic>
      <p:pic>
        <p:nvPicPr>
          <p:cNvPr id="15" name="Billede 14" descr="Et billede, der indeholder indendørs, væg, arrangeret&#10;&#10;Automatisk genereret beskrivelse">
            <a:extLst>
              <a:ext uri="{FF2B5EF4-FFF2-40B4-BE49-F238E27FC236}">
                <a16:creationId xmlns:a16="http://schemas.microsoft.com/office/drawing/2014/main" id="{175BF262-F3A7-D047-6CC7-57F6F80C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6168" y="532559"/>
            <a:ext cx="3830325" cy="28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Safety 2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Correct workspace</a:t>
            </a:r>
          </a:p>
          <a:p>
            <a:pPr lvl="1"/>
            <a:r>
              <a:rPr lang="en-US" dirty="0"/>
              <a:t>No suction</a:t>
            </a:r>
          </a:p>
          <a:p>
            <a:pPr lvl="1"/>
            <a:r>
              <a:rPr lang="en-US" dirty="0"/>
              <a:t>Table suction</a:t>
            </a:r>
          </a:p>
          <a:p>
            <a:pPr lvl="1"/>
            <a:r>
              <a:rPr lang="en-US" dirty="0"/>
              <a:t>Fume hood</a:t>
            </a:r>
          </a:p>
          <a:p>
            <a:pPr lvl="1"/>
            <a:r>
              <a:rPr lang="en-US" dirty="0"/>
              <a:t>Safety workbench</a:t>
            </a:r>
          </a:p>
          <a:p>
            <a:pPr marL="216000" lvl="1" indent="0">
              <a:buNone/>
            </a:pPr>
            <a:endParaRPr lang="da-DK" dirty="0"/>
          </a:p>
          <a:p>
            <a:r>
              <a:rPr lang="en-US" dirty="0"/>
              <a:t>Pregnant</a:t>
            </a:r>
            <a:r>
              <a:rPr lang="da-DK" dirty="0"/>
              <a:t> or </a:t>
            </a:r>
            <a:r>
              <a:rPr lang="en-US" dirty="0"/>
              <a:t>breastfeeding</a:t>
            </a:r>
            <a:r>
              <a:rPr lang="da-DK" dirty="0"/>
              <a:t> is </a:t>
            </a:r>
            <a:r>
              <a:rPr lang="en-US" dirty="0"/>
              <a:t>exposed</a:t>
            </a:r>
          </a:p>
          <a:p>
            <a:pPr lvl="1"/>
            <a:r>
              <a:rPr lang="en-US" dirty="0"/>
              <a:t>Inform us as fast as possible </a:t>
            </a:r>
          </a:p>
          <a:p>
            <a:pPr lvl="1"/>
            <a:r>
              <a:rPr lang="da-DK" dirty="0"/>
              <a:t>Safety </a:t>
            </a:r>
            <a:r>
              <a:rPr lang="en-US" dirty="0"/>
              <a:t>precautions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4749" y="1110965"/>
            <a:ext cx="2839722" cy="2129792"/>
          </a:xfrm>
          <a:prstGeom prst="rect">
            <a:avLst/>
          </a:prstGeom>
        </p:spPr>
      </p:pic>
      <p:pic>
        <p:nvPicPr>
          <p:cNvPr id="11" name="Picture 14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2490" y="5202205"/>
            <a:ext cx="899795" cy="899795"/>
          </a:xfrm>
          <a:prstGeom prst="rect">
            <a:avLst/>
          </a:prstGeom>
        </p:spPr>
      </p:pic>
      <p:pic>
        <p:nvPicPr>
          <p:cNvPr id="19" name="Billede 18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F5341C1F-6C55-3235-F68D-7A38C5E35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956" y="1110965"/>
            <a:ext cx="2839720" cy="2129790"/>
          </a:xfrm>
          <a:prstGeom prst="rect">
            <a:avLst/>
          </a:prstGeom>
        </p:spPr>
      </p:pic>
      <p:pic>
        <p:nvPicPr>
          <p:cNvPr id="20" name="Billede 19" descr="Et billede, der indeholder indendørs, væg&#10;&#10;Automatisk genereret beskrivelse">
            <a:extLst>
              <a:ext uri="{FF2B5EF4-FFF2-40B4-BE49-F238E27FC236}">
                <a16:creationId xmlns:a16="http://schemas.microsoft.com/office/drawing/2014/main" id="{DAA4BCA1-A52B-0F02-F53E-BC19CADB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300" y="1110878"/>
            <a:ext cx="2839717" cy="2129788"/>
          </a:xfrm>
          <a:prstGeom prst="rect">
            <a:avLst/>
          </a:prstGeom>
        </p:spPr>
      </p:pic>
      <p:pic>
        <p:nvPicPr>
          <p:cNvPr id="21" name="Billede 20" descr="Et billede, der indeholder indendørs, åbn, møller&#10;&#10;Automatisk genereret beskrivelse">
            <a:extLst>
              <a:ext uri="{FF2B5EF4-FFF2-40B4-BE49-F238E27FC236}">
                <a16:creationId xmlns:a16="http://schemas.microsoft.com/office/drawing/2014/main" id="{42924324-ACA0-959D-35AA-F0B883051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3194" y="4044160"/>
            <a:ext cx="2839720" cy="21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8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Safety 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Behavior</a:t>
            </a:r>
          </a:p>
          <a:p>
            <a:r>
              <a:rPr lang="en-US" dirty="0"/>
              <a:t>Labels</a:t>
            </a:r>
          </a:p>
          <a:p>
            <a:pPr lvl="1"/>
            <a:r>
              <a:rPr lang="en-US" dirty="0"/>
              <a:t>What, when, who (and APB label)</a:t>
            </a:r>
          </a:p>
          <a:p>
            <a:r>
              <a:rPr lang="en-US" dirty="0"/>
              <a:t>Ergonomics</a:t>
            </a:r>
          </a:p>
          <a:p>
            <a:r>
              <a:rPr lang="en-US" dirty="0"/>
              <a:t>Using the equipment</a:t>
            </a:r>
          </a:p>
          <a:p>
            <a:r>
              <a:rPr lang="en-US" dirty="0"/>
              <a:t>Fire sources</a:t>
            </a:r>
          </a:p>
          <a:p>
            <a:r>
              <a:rPr lang="en-US" dirty="0"/>
              <a:t>Stocks</a:t>
            </a:r>
          </a:p>
          <a:p>
            <a:pPr lvl="1"/>
            <a:r>
              <a:rPr lang="en-US" dirty="0"/>
              <a:t>Protect the label</a:t>
            </a:r>
          </a:p>
          <a:p>
            <a:pPr lvl="1"/>
            <a:r>
              <a:rPr lang="en-US" dirty="0"/>
              <a:t>Stored under suction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01" y="756000"/>
            <a:ext cx="3566292" cy="2674717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01" y="3565370"/>
            <a:ext cx="3566292" cy="26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and precaution (GHS)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H/P sentences and pictograms at the European commission’s webpage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r>
              <a:rPr lang="en-US" dirty="0"/>
              <a:t>Preparation </a:t>
            </a:r>
          </a:p>
          <a:p>
            <a:pPr lvl="1"/>
            <a:r>
              <a:rPr lang="en-US" dirty="0"/>
              <a:t>Examine the regents</a:t>
            </a:r>
          </a:p>
          <a:p>
            <a:pPr lvl="1"/>
            <a:r>
              <a:rPr lang="en-US" dirty="0"/>
              <a:t>Examine the safety precautions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14" name="Pladsholder til indhold 13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9" name="Picture 11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0903" y="2667130"/>
            <a:ext cx="899795" cy="899795"/>
          </a:xfrm>
          <a:prstGeom prst="rect">
            <a:avLst/>
          </a:prstGeom>
        </p:spPr>
      </p:pic>
      <p:pic>
        <p:nvPicPr>
          <p:cNvPr id="40" name="Picture 115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0698" y="2667129"/>
            <a:ext cx="899795" cy="899795"/>
          </a:xfrm>
          <a:prstGeom prst="rect">
            <a:avLst/>
          </a:prstGeom>
        </p:spPr>
      </p:pic>
      <p:pic>
        <p:nvPicPr>
          <p:cNvPr id="41" name="Picture 129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0493" y="2667129"/>
            <a:ext cx="899795" cy="899795"/>
          </a:xfrm>
          <a:prstGeom prst="rect">
            <a:avLst/>
          </a:prstGeom>
        </p:spPr>
      </p:pic>
      <p:pic>
        <p:nvPicPr>
          <p:cNvPr id="42" name="Picture 129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0288" y="2667128"/>
            <a:ext cx="899795" cy="899795"/>
          </a:xfrm>
          <a:prstGeom prst="rect">
            <a:avLst/>
          </a:prstGeom>
        </p:spPr>
      </p:pic>
      <p:pic>
        <p:nvPicPr>
          <p:cNvPr id="43" name="Picture 129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90083" y="2667128"/>
            <a:ext cx="899795" cy="899795"/>
          </a:xfrm>
          <a:prstGeom prst="rect">
            <a:avLst/>
          </a:prstGeom>
        </p:spPr>
      </p:pic>
      <p:pic>
        <p:nvPicPr>
          <p:cNvPr id="44" name="Picture 130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9878" y="2667128"/>
            <a:ext cx="899795" cy="899795"/>
          </a:xfrm>
          <a:prstGeom prst="rect">
            <a:avLst/>
          </a:prstGeom>
        </p:spPr>
      </p:pic>
      <p:pic>
        <p:nvPicPr>
          <p:cNvPr id="45" name="Billede 44"/>
          <p:cNvPicPr/>
          <p:nvPr/>
        </p:nvPicPr>
        <p:blipFill rotWithShape="1">
          <a:blip r:embed="rId9"/>
          <a:srcRect t="6638" b="3306"/>
          <a:stretch/>
        </p:blipFill>
        <p:spPr bwMode="auto">
          <a:xfrm>
            <a:off x="7352407" y="2685025"/>
            <a:ext cx="934951" cy="8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14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89672" y="2667128"/>
            <a:ext cx="899795" cy="899795"/>
          </a:xfrm>
          <a:prstGeom prst="rect">
            <a:avLst/>
          </a:prstGeom>
        </p:spPr>
      </p:pic>
      <p:pic>
        <p:nvPicPr>
          <p:cNvPr id="47" name="Picture 14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52202" y="2669117"/>
            <a:ext cx="899795" cy="899795"/>
          </a:xfrm>
          <a:prstGeom prst="rect">
            <a:avLst/>
          </a:prstGeom>
        </p:spPr>
      </p:pic>
      <p:pic>
        <p:nvPicPr>
          <p:cNvPr id="48" name="Picture 2" descr="Lokalirriteren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02" y="366355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Meget Gifti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75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Atsen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27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Yderst Brandfarli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93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Miljofarli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36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www.sds-sikkerhedsdatablade.dk/images/Faresymboler/Eksplosiv.bmp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16" y="3784099"/>
            <a:ext cx="616168" cy="6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901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0af4dfe3-6844-4dcc-9332-133f3f7f6f70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3d6a4e10-f7f9-4d33-bad1-fa699879cbaf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1a7e249a-dde6-4aa1-9fcd-6817f654dace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ff9dd5b0-e932-4a62-a936-d2d007f5bebf.jpeg"/>
</p:tagLst>
</file>

<file path=ppt/theme/theme1.xml><?xml version="1.0" encoding="utf-8"?>
<a:theme xmlns:a="http://schemas.openxmlformats.org/drawingml/2006/main" name="Professionshøjskolen Absalon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5BC5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6790888D-EEC3-4A5E-8B27-65A9394F1DD8}" vid="{C929753D-A4D6-4E04-8E7B-160B76D03875}"/>
    </a:ext>
  </a:extLst>
</a:theme>
</file>

<file path=ppt/theme/theme2.xml><?xml version="1.0" encoding="utf-8"?>
<a:theme xmlns:a="http://schemas.openxmlformats.org/drawingml/2006/main" name="Office-tema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09A7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1202</Words>
  <Application>Microsoft Office PowerPoint</Application>
  <PresentationFormat>Widescreen</PresentationFormat>
  <Paragraphs>341</Paragraphs>
  <Slides>25</Slides>
  <Notes>15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0" baseType="lpstr">
      <vt:lpstr>Arial</vt:lpstr>
      <vt:lpstr>Corbel</vt:lpstr>
      <vt:lpstr>Wingdings 2</vt:lpstr>
      <vt:lpstr>Professionshøjskolen Absalon</vt:lpstr>
      <vt:lpstr>Document</vt:lpstr>
      <vt:lpstr>Laboratory safety</vt:lpstr>
      <vt:lpstr>Introduction</vt:lpstr>
      <vt:lpstr>Accidents</vt:lpstr>
      <vt:lpstr>Fire</vt:lpstr>
      <vt:lpstr>Work attire</vt:lpstr>
      <vt:lpstr>Safety 1</vt:lpstr>
      <vt:lpstr>Safety 2</vt:lpstr>
      <vt:lpstr>Safety 3</vt:lpstr>
      <vt:lpstr>Hazard and precaution (GHS)</vt:lpstr>
      <vt:lpstr>Hazards </vt:lpstr>
      <vt:lpstr>Precautions</vt:lpstr>
      <vt:lpstr>(Material) Safety data sheet</vt:lpstr>
      <vt:lpstr>Kemibrug – KBA and chemical info</vt:lpstr>
      <vt:lpstr>Know the equipment!</vt:lpstr>
      <vt:lpstr>Cleaning</vt:lpstr>
      <vt:lpstr>Dirty utensils </vt:lpstr>
      <vt:lpstr>Evaporation</vt:lpstr>
      <vt:lpstr>Chemical waste groups </vt:lpstr>
      <vt:lpstr>Waste containers and labels</vt:lpstr>
      <vt:lpstr>After lab</vt:lpstr>
      <vt:lpstr>PowerPoint-præsentation</vt:lpstr>
      <vt:lpstr>Biological laboratories </vt:lpstr>
      <vt:lpstr>Sorting biological waste </vt:lpstr>
      <vt:lpstr>Risk assessment </vt:lpstr>
      <vt:lpstr>Good advice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2020-01-13T11:54:20Z</dcterms:created>
  <dcterms:modified xsi:type="dcterms:W3CDTF">2022-09-15T10:32:17Z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